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TS" ContentType="video/mp2t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5.xml" ContentType="application/vnd.openxmlformats-officedocument.presentationml.notesSlide+xml"/>
  <Override PartName="/ppt/ink/inkAction1.xml" ContentType="application/vnd.ms-office.inkAction+xml"/>
  <Override PartName="/ppt/notesSlides/notesSlide6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4.xml" ContentType="application/vnd.openxmlformats-officedocument.presentationml.comments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12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13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7" r:id="rId2"/>
    <p:sldId id="259" r:id="rId3"/>
    <p:sldId id="270" r:id="rId4"/>
    <p:sldId id="258" r:id="rId5"/>
    <p:sldId id="271" r:id="rId6"/>
    <p:sldId id="260" r:id="rId7"/>
    <p:sldId id="261" r:id="rId8"/>
    <p:sldId id="272" r:id="rId9"/>
    <p:sldId id="262" r:id="rId10"/>
    <p:sldId id="263" r:id="rId11"/>
    <p:sldId id="264" r:id="rId12"/>
    <p:sldId id="273" r:id="rId13"/>
    <p:sldId id="266" r:id="rId14"/>
    <p:sldId id="265" r:id="rId15"/>
    <p:sldId id="267" r:id="rId16"/>
    <p:sldId id="26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lso, John" initials="KJ" lastIdx="23" clrIdx="0">
    <p:extLst>
      <p:ext uri="{19B8F6BF-5375-455C-9EA6-DF929625EA0E}">
        <p15:presenceInfo xmlns:p15="http://schemas.microsoft.com/office/powerpoint/2012/main" userId="Kelso, Joh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249" autoAdjust="0"/>
  </p:normalViewPr>
  <p:slideViewPr>
    <p:cSldViewPr snapToGrid="0" snapToObjects="1">
      <p:cViewPr varScale="1">
        <p:scale>
          <a:sx n="68" d="100"/>
          <a:sy n="68" d="100"/>
        </p:scale>
        <p:origin x="79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>
        <p:scale>
          <a:sx n="100" d="100"/>
          <a:sy n="100" d="100"/>
        </p:scale>
        <p:origin x="1890" y="-9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26T20:22:47.866" idx="2">
    <p:pos x="10" y="10"/>
    <p:text>Epiistylis is single celled, stalked protozan.  Colonial ecto-commensal parasite.  Fish health concern causes skin necrosis and contributes to stress induced mortality</p:text>
    <p:extLst>
      <p:ext uri="{C676402C-5697-4E1C-873F-D02D1690AC5C}">
        <p15:threadingInfo xmlns:p15="http://schemas.microsoft.com/office/powerpoint/2012/main" timeZoneBias="240"/>
      </p:ext>
    </p:extLst>
  </p:cm>
  <p:cm authorId="1" dt="2020-10-26T20:28:21.907" idx="3">
    <p:pos x="106" y="106"/>
    <p:text>Colonies appear as cottony film on the skin.  Often near the base of fins.</p:text>
    <p:extLst>
      <p:ext uri="{C676402C-5697-4E1C-873F-D02D1690AC5C}">
        <p15:threadingInfo xmlns:p15="http://schemas.microsoft.com/office/powerpoint/2012/main" timeZoneBias="240"/>
      </p:ext>
    </p:extLst>
  </p:cm>
  <p:cm authorId="1" dt="2020-10-26T20:29:14.019" idx="4">
    <p:pos x="202" y="202"/>
    <p:text>Secretes hemolytic enzyme to attach stalk on calcified tissues (scale and fin rays)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26T20:34:01.437" idx="5">
    <p:pos x="10" y="10"/>
    <p:text>Non-motile ciliated protozoans</p:text>
    <p:extLst>
      <p:ext uri="{C676402C-5697-4E1C-873F-D02D1690AC5C}">
        <p15:threadingInfo xmlns:p15="http://schemas.microsoft.com/office/powerpoint/2012/main" timeZoneBias="240"/>
      </p:ext>
    </p:extLst>
  </p:cm>
  <p:cm authorId="1" dt="2020-10-26T20:34:17.851" idx="6">
    <p:pos x="106" y="106"/>
    <p:text>Elongated vase shape, triangle nucleus</p:text>
    <p:extLst>
      <p:ext uri="{C676402C-5697-4E1C-873F-D02D1690AC5C}">
        <p15:threadingInfo xmlns:p15="http://schemas.microsoft.com/office/powerpoint/2012/main" timeZoneBias="240"/>
      </p:ext>
    </p:extLst>
  </p:cm>
  <p:cm authorId="1" dt="2020-10-26T20:35:31.485" idx="7">
    <p:pos x="202" y="202"/>
    <p:text>Become problematic when covering the gill filament causes interference with oxygen uptake, leading to asphyxia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26T20:42:39.089" idx="8">
    <p:pos x="5842" y="3127"/>
    <p:text>Salt treatments vary based on many factors.  Species, duration, handling, volume to be treated, and pathogen.</p:text>
    <p:extLst>
      <p:ext uri="{C676402C-5697-4E1C-873F-D02D1690AC5C}">
        <p15:threadingInfo xmlns:p15="http://schemas.microsoft.com/office/powerpoint/2012/main" timeZoneBias="240"/>
      </p:ext>
    </p:extLst>
  </p:cm>
  <p:cm authorId="1" dt="2020-10-26T20:43:36.996" idx="9">
    <p:pos x="10" y="10"/>
    <p:text>Short baths are required for higher treatment conc. in freshwater fish.</p:text>
    <p:extLst>
      <p:ext uri="{C676402C-5697-4E1C-873F-D02D1690AC5C}">
        <p15:threadingInfo xmlns:p15="http://schemas.microsoft.com/office/powerpoint/2012/main" timeZoneBias="240"/>
      </p:ext>
    </p:extLst>
  </p:cm>
  <p:cm authorId="1" dt="2020-10-26T20:44:23.420" idx="10">
    <p:pos x="106" y="106"/>
    <p:text>Osmoregularity is interupted.  can cause single-celled organisms to burst.</p:text>
    <p:extLst>
      <p:ext uri="{C676402C-5697-4E1C-873F-D02D1690AC5C}">
        <p15:threadingInfo xmlns:p15="http://schemas.microsoft.com/office/powerpoint/2012/main" timeZoneBias="240"/>
      </p:ext>
    </p:extLst>
  </p:cm>
  <p:cm authorId="1" dt="2020-10-26T20:45:09.963" idx="11">
    <p:pos x="202" y="202"/>
    <p:text>Reduces stress response and stimulates slime coat production.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26T21:03:23.546" idx="13">
    <p:pos x="10" y="10"/>
    <p:text>Flavobacterium columnare</p:text>
    <p:extLst>
      <p:ext uri="{C676402C-5697-4E1C-873F-D02D1690AC5C}">
        <p15:threadingInfo xmlns:p15="http://schemas.microsoft.com/office/powerpoint/2012/main" timeZoneBias="240"/>
      </p:ext>
    </p:extLst>
  </p:cm>
  <p:cm authorId="1" dt="2020-10-26T21:03:38.283" idx="14">
    <p:pos x="106" y="106"/>
    <p:text>Commonly columnaris disease</p:text>
    <p:extLst>
      <p:ext uri="{C676402C-5697-4E1C-873F-D02D1690AC5C}">
        <p15:threadingInfo xmlns:p15="http://schemas.microsoft.com/office/powerpoint/2012/main" timeZoneBias="240"/>
      </p:ext>
    </p:extLst>
  </p:cm>
  <p:cm authorId="1" dt="2020-10-26T21:03:55.030" idx="15">
    <p:pos x="202" y="202"/>
    <p:text>Gram negative rod bacteria</p:text>
    <p:extLst>
      <p:ext uri="{C676402C-5697-4E1C-873F-D02D1690AC5C}">
        <p15:threadingInfo xmlns:p15="http://schemas.microsoft.com/office/powerpoint/2012/main" timeZoneBias="240"/>
      </p:ext>
    </p:extLst>
  </p:cm>
  <p:cm authorId="1" dt="2020-10-26T21:04:17.498" idx="16">
    <p:pos x="298" y="298"/>
    <p:text>Causes skin irritation, red and white lesions, skin necrosis.  Virulent stress.  Commonly associated with acute mortality.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26T21:19:05.414" idx="18">
    <p:pos x="4406" y="3508"/>
    <p:text>The chemical properties of diquat make it an effective water treatment.  Super cations, promotes free radicals</p:text>
    <p:extLst>
      <p:ext uri="{C676402C-5697-4E1C-873F-D02D1690AC5C}">
        <p15:threadingInfo xmlns:p15="http://schemas.microsoft.com/office/powerpoint/2012/main" timeZoneBias="240"/>
      </p:ext>
    </p:extLst>
  </p:cm>
  <p:cm authorId="1" dt="2020-10-26T21:20:17.207" idx="19">
    <p:pos x="10" y="10"/>
    <p:text>Limited safety restrictions.  Does require 3-day wothdrawal for irrigation.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26T21:22:04.247" idx="20">
    <p:pos x="10" y="10"/>
    <p:text>Used according to the label as an aquatic pesticide, there are no limits for its use in aquaculture.</p:text>
    <p:extLst>
      <p:ext uri="{C676402C-5697-4E1C-873F-D02D1690AC5C}">
        <p15:threadingInfo xmlns:p15="http://schemas.microsoft.com/office/powerpoint/2012/main" timeZoneBias="240"/>
      </p:ext>
    </p:extLst>
  </p:cm>
  <p:cm authorId="1" dt="2020-10-26T21:23:04.797" idx="21">
    <p:pos x="106" y="106"/>
    <p:text>Treament rates calculated based on previous usage at ARC.  (1 gallon/acre)</p:text>
    <p:extLst>
      <p:ext uri="{C676402C-5697-4E1C-873F-D02D1690AC5C}">
        <p15:threadingInfo xmlns:p15="http://schemas.microsoft.com/office/powerpoint/2012/main" timeZoneBias="240"/>
      </p:ext>
    </p:extLst>
  </p:cm>
  <p:cm authorId="1" dt="2020-10-27T09:31:52.610" idx="23">
    <p:pos x="202" y="202"/>
    <p:text>Diquat was preffered over KMnO4 for fear of further damage to the gills.  After copper and salt treatments, sensitive gill tissues were improving.  More caustic chemicals may cause additional damage.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26T21:32:14.638" idx="22">
    <p:pos x="4346" y="3419"/>
    <p:text>Further studies.  Toxicology, mode of action, treatment efficacy</p:text>
    <p:extLst>
      <p:ext uri="{C676402C-5697-4E1C-873F-D02D1690AC5C}">
        <p15:threadingInfo xmlns:p15="http://schemas.microsoft.com/office/powerpoint/2012/main" timeZoneBias="240"/>
      </p:ext>
    </p:extLst>
  </p:cm>
</p:cmLst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29T15:48:57.484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6367">
    <iact:property name="dataType"/>
    <iact:actionData xml:id="d0">
      <inkml:trace xmlns:inkml="http://www.w3.org/2003/InkML" xml:id="stk0" contextRef="#ctx0" brushRef="#br0">13317 13384 0,'-35'0'110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B980F-9073-4B10-8F29-D9AF86744D1B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EA29CD-A9DA-49ED-B83D-EB42349B7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31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A29CD-A9DA-49ED-B83D-EB42349B7A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55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common</a:t>
            </a:r>
            <a:r>
              <a:rPr lang="en-US" baseline="0" dirty="0"/>
              <a:t> in </a:t>
            </a:r>
            <a:r>
              <a:rPr lang="en-US" baseline="0" dirty="0" err="1"/>
              <a:t>lmb</a:t>
            </a:r>
            <a:r>
              <a:rPr lang="en-US" baseline="0" dirty="0"/>
              <a:t> fingerling production (formalin, H2O2)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A29CD-A9DA-49ED-B83D-EB42349B7A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82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day withdrawal for drinking water and 1 day irrigation.  Breaks down quickly in the environment.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A29CD-A9DA-49ED-B83D-EB42349B7A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62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according to its label, there is no restriction for its use in production ponds.</a:t>
            </a:r>
          </a:p>
          <a:p>
            <a:r>
              <a:rPr lang="en-US" dirty="0"/>
              <a:t>Relatively non-toxic to fish.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A29CD-A9DA-49ED-B83D-EB42349B7A6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19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LMB toxicology studies, mechanisms of action against external bacteria, and treatment efficacy studies should continue.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A29CD-A9DA-49ED-B83D-EB42349B7A6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33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A29CD-A9DA-49ED-B83D-EB42349B7A6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65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FDDL provides fish health services free of charge for KY producers and pond owners.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A29CD-A9DA-49ED-B83D-EB42349B7A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3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Epistylis</a:t>
            </a:r>
            <a:endParaRPr lang="en-US" dirty="0"/>
          </a:p>
          <a:p>
            <a:r>
              <a:rPr lang="en-US" dirty="0"/>
              <a:t>Stalked, single celled, protists</a:t>
            </a:r>
          </a:p>
          <a:p>
            <a:r>
              <a:rPr lang="en-US" dirty="0" err="1"/>
              <a:t>Ecto</a:t>
            </a:r>
            <a:r>
              <a:rPr lang="en-US" dirty="0"/>
              <a:t>-commensal, colonial parasite</a:t>
            </a:r>
          </a:p>
          <a:p>
            <a:r>
              <a:rPr lang="en-US" dirty="0"/>
              <a:t>Individual organisms secrete proteolytic enzymes to attach to calcified tissues (scale and fin rays)</a:t>
            </a:r>
          </a:p>
          <a:p>
            <a:endParaRPr lang="en-US" dirty="0"/>
          </a:p>
          <a:p>
            <a:r>
              <a:rPr lang="en-US" dirty="0"/>
              <a:t>Appears cottony, white mass often misidentified as fungus.</a:t>
            </a:r>
          </a:p>
          <a:p>
            <a:endParaRPr lang="en-US" dirty="0"/>
          </a:p>
          <a:p>
            <a:r>
              <a:rPr lang="en-US" dirty="0"/>
              <a:t>Fish health concern causes skin necrosis and stress</a:t>
            </a:r>
            <a:r>
              <a:rPr lang="en-US" baseline="0" dirty="0"/>
              <a:t> induced mortality.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A29CD-A9DA-49ED-B83D-EB42349B7A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25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Non-motile ciliates</a:t>
            </a:r>
          </a:p>
          <a:p>
            <a:r>
              <a:rPr lang="en-US" dirty="0"/>
              <a:t>Elongated vase shape and triangle nucleus</a:t>
            </a:r>
          </a:p>
          <a:p>
            <a:r>
              <a:rPr lang="en-US" dirty="0" err="1"/>
              <a:t>Ecto</a:t>
            </a:r>
            <a:r>
              <a:rPr lang="en-US" dirty="0"/>
              <a:t>-commensal,</a:t>
            </a:r>
            <a:r>
              <a:rPr lang="en-US" baseline="0" dirty="0"/>
              <a:t> feeding or organic matter in the water column by ciliated ring around mouth parts.</a:t>
            </a:r>
          </a:p>
          <a:p>
            <a:r>
              <a:rPr lang="en-US" baseline="0" dirty="0"/>
              <a:t>Heavy infestation on the gills interferes with oxygen uptake leading to asphyxia.  </a:t>
            </a:r>
          </a:p>
          <a:p>
            <a:r>
              <a:rPr lang="en-US" baseline="0" dirty="0"/>
              <a:t>Notable stress response from the fish are </a:t>
            </a:r>
            <a:r>
              <a:rPr lang="en-US" baseline="0" dirty="0" err="1"/>
              <a:t>listness</a:t>
            </a:r>
            <a:r>
              <a:rPr lang="en-US" baseline="0" dirty="0"/>
              <a:t>, lethargy, and piping.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A29CD-A9DA-49ED-B83D-EB42349B7A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33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here caudal fin erosion</a:t>
            </a:r>
            <a:r>
              <a:rPr lang="en-US" baseline="0" dirty="0"/>
              <a:t> and white lesion.</a:t>
            </a:r>
          </a:p>
          <a:p>
            <a:endParaRPr lang="en-US" baseline="0" dirty="0"/>
          </a:p>
          <a:p>
            <a:r>
              <a:rPr lang="en-US" baseline="0" dirty="0"/>
              <a:t>Pic 2 saddleback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A29CD-A9DA-49ED-B83D-EB42349B7A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07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Copper – toxic to wide range of microorganisms.  </a:t>
            </a:r>
          </a:p>
          <a:p>
            <a:endParaRPr lang="en-US" dirty="0"/>
          </a:p>
          <a:p>
            <a:r>
              <a:rPr lang="en-US" dirty="0"/>
              <a:t>Changing</a:t>
            </a:r>
            <a:r>
              <a:rPr lang="en-US" baseline="0" dirty="0"/>
              <a:t> salinity – reduce </a:t>
            </a:r>
            <a:r>
              <a:rPr lang="en-US" baseline="0" dirty="0" err="1"/>
              <a:t>osmoregularity</a:t>
            </a:r>
            <a:r>
              <a:rPr lang="en-US" baseline="0" dirty="0"/>
              <a:t> difference</a:t>
            </a:r>
          </a:p>
          <a:p>
            <a:endParaRPr lang="en-US" baseline="0" dirty="0"/>
          </a:p>
          <a:p>
            <a:r>
              <a:rPr lang="en-US" baseline="0" dirty="0"/>
              <a:t>Reduces stress response and stimulates mucous production protecting the skin.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A29CD-A9DA-49ED-B83D-EB42349B7A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38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A29CD-A9DA-49ED-B83D-EB42349B7A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20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Gram negative rods colonize</a:t>
            </a:r>
            <a:r>
              <a:rPr lang="en-US" baseline="0" dirty="0"/>
              <a:t> infected tissues.  Appear as “haystacks” when viewed 200 x magnification.</a:t>
            </a:r>
          </a:p>
          <a:p>
            <a:r>
              <a:rPr lang="en-US" baseline="0" dirty="0"/>
              <a:t>Causes skin irritation, necrosis, and white lesions.  Commonly causes acute mortality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A29CD-A9DA-49ED-B83D-EB42349B7A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79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A29CD-A9DA-49ED-B83D-EB42349B7A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72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05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B867716-DA92-0E48-BDD2-C7331AE870A6}"/>
              </a:ext>
            </a:extLst>
          </p:cNvPr>
          <p:cNvSpPr/>
          <p:nvPr userDrawn="1"/>
        </p:nvSpPr>
        <p:spPr>
          <a:xfrm>
            <a:off x="-51487" y="0"/>
            <a:ext cx="12294973" cy="1421027"/>
          </a:xfrm>
          <a:prstGeom prst="rect">
            <a:avLst/>
          </a:prstGeom>
          <a:solidFill>
            <a:srgbClr val="0077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28E4C8-8A46-624C-AFA8-30193474481C}"/>
              </a:ext>
            </a:extLst>
          </p:cNvPr>
          <p:cNvSpPr txBox="1"/>
          <p:nvPr userDrawn="1"/>
        </p:nvSpPr>
        <p:spPr>
          <a:xfrm>
            <a:off x="4393338" y="919123"/>
            <a:ext cx="8056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Myriad Pro" panose="020B0503030403020204" pitchFamily="34" charset="0"/>
              </a:rPr>
              <a:t>College of Agriculture, Community and the Sciences</a:t>
            </a:r>
          </a:p>
        </p:txBody>
      </p:sp>
      <p:pic>
        <p:nvPicPr>
          <p:cNvPr id="13" name="Picture 1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8DC25702-B250-8D44-B761-5770C4E0B1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21525" y="138863"/>
            <a:ext cx="827122" cy="111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5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comments" Target="../comments/comment4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12.MTS"/><Relationship Id="rId7" Type="http://schemas.openxmlformats.org/officeDocument/2006/relationships/notesSlide" Target="../notesSlides/notesSlide9.xml"/><Relationship Id="rId2" Type="http://schemas.microsoft.com/office/2007/relationships/media" Target="../media/media12.MTS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3.m4a"/><Relationship Id="rId4" Type="http://schemas.microsoft.com/office/2007/relationships/media" Target="../media/media13.m4a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comments" Target="../comments/commen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comments" Target="../comments/comment6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comments" Target="../comments/comment7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comments" Target="../comments/commen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comments" Target="../comments/commen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microsoft.com/office/2011/relationships/inkAction" Target="../ink/inkAction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comments" Target="../comments/comment3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F5B229-F0EA-48D5-BB36-4720442D64B8}"/>
              </a:ext>
            </a:extLst>
          </p:cNvPr>
          <p:cNvSpPr txBox="1"/>
          <p:nvPr/>
        </p:nvSpPr>
        <p:spPr>
          <a:xfrm>
            <a:off x="3372592" y="1983179"/>
            <a:ext cx="7588333" cy="333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Common aquatic herbicide shows promise in fish health: A case study</a:t>
            </a:r>
          </a:p>
          <a:p>
            <a:pPr algn="ctr"/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John Kelso</a:t>
            </a:r>
            <a:r>
              <a:rPr lang="en-US" sz="2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Tifani Watson</a:t>
            </a:r>
            <a:r>
              <a:rPr lang="en-US" sz="2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Fish Disease Diagnostic Lab (FDDL), Aquaculture Research Center (ARC), Kentucky State University Frankfort, KY 40601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atin typeface="Minion Pro" panose="02040503050306020203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29DA36-7DBB-4C97-977A-9E0045545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7" y="1539805"/>
            <a:ext cx="3319975" cy="2489981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C8E5D27-F3DE-4603-B3F9-B2F8EA575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43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75"/>
    </mc:Choice>
    <mc:Fallback>
      <p:transition spd="slow" advTm="15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F764D6-F5AE-4A97-84A1-F81DE6FD963A}"/>
              </a:ext>
            </a:extLst>
          </p:cNvPr>
          <p:cNvSpPr txBox="1"/>
          <p:nvPr/>
        </p:nvSpPr>
        <p:spPr>
          <a:xfrm>
            <a:off x="3170712" y="1757548"/>
            <a:ext cx="6614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nion Pro" panose="02040503050306020203"/>
              </a:rPr>
              <a:t>Initial treatment – September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F1EFC6-E533-4EDF-AA5D-816E994802C3}"/>
              </a:ext>
            </a:extLst>
          </p:cNvPr>
          <p:cNvSpPr txBox="1"/>
          <p:nvPr/>
        </p:nvSpPr>
        <p:spPr>
          <a:xfrm>
            <a:off x="3301340" y="2600696"/>
            <a:ext cx="66145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yriad Pro" panose="020B0503030403020204"/>
              </a:rPr>
              <a:t>Salt (4 ppt, 12 </a:t>
            </a:r>
            <a:r>
              <a:rPr lang="en-US" sz="2400" dirty="0" err="1">
                <a:latin typeface="Myriad Pro" panose="020B0503030403020204"/>
              </a:rPr>
              <a:t>hrs</a:t>
            </a:r>
            <a:r>
              <a:rPr lang="en-US" sz="2400" dirty="0">
                <a:latin typeface="Myriad Pro" panose="020B0503030403020204"/>
              </a:rPr>
              <a:t>, 2 consecutive days)</a:t>
            </a:r>
          </a:p>
          <a:p>
            <a:r>
              <a:rPr lang="en-US" sz="2400" dirty="0">
                <a:latin typeface="Myriad Pro" panose="020B0503030403020204"/>
              </a:rPr>
              <a:t>Copper sulfate – 4 ppm twice alternating days 12 </a:t>
            </a:r>
            <a:r>
              <a:rPr lang="en-US" sz="2400" dirty="0" err="1">
                <a:latin typeface="Myriad Pro" panose="020B0503030403020204"/>
              </a:rPr>
              <a:t>hrs</a:t>
            </a:r>
            <a:endParaRPr lang="en-US" sz="2400" dirty="0">
              <a:latin typeface="Myriad Pro" panose="020B0503030403020204"/>
            </a:endParaRPr>
          </a:p>
          <a:p>
            <a:endParaRPr lang="en-US" sz="2400" dirty="0">
              <a:latin typeface="Myriad Pro" panose="020B0503030403020204"/>
            </a:endParaRPr>
          </a:p>
          <a:p>
            <a:r>
              <a:rPr lang="en-US" sz="2400" dirty="0">
                <a:latin typeface="Myriad Pro" panose="020B0503030403020204"/>
              </a:rPr>
              <a:t>Initially, mortality was reduced (20/day – 50%)</a:t>
            </a:r>
          </a:p>
          <a:p>
            <a:r>
              <a:rPr lang="en-US" sz="2400" dirty="0">
                <a:latin typeface="Myriad Pro" panose="020B0503030403020204"/>
              </a:rPr>
              <a:t>Signs of stress in fish (erratic swimming, piping, and stargazing) ceased</a:t>
            </a:r>
          </a:p>
          <a:p>
            <a:r>
              <a:rPr lang="en-US" sz="2400" dirty="0">
                <a:latin typeface="Myriad Pro" panose="020B0503030403020204"/>
              </a:rPr>
              <a:t>Moribund samples were collected for follow-up examination</a:t>
            </a:r>
          </a:p>
          <a:p>
            <a:r>
              <a:rPr lang="en-US" sz="2400" dirty="0">
                <a:latin typeface="Myriad Pro" panose="020B0503030403020204"/>
              </a:rPr>
              <a:t>Microscopy identified no parasites, epithelium recovering, slime coat restored.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E0B732-9215-4403-9658-5BBB21D2C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40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52"/>
    </mc:Choice>
    <mc:Fallback>
      <p:transition spd="slow" advTm="56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201B32-C75B-4E0B-A603-B553AFA45D3B}"/>
              </a:ext>
            </a:extLst>
          </p:cNvPr>
          <p:cNvSpPr txBox="1"/>
          <p:nvPr/>
        </p:nvSpPr>
        <p:spPr>
          <a:xfrm>
            <a:off x="3087584" y="1733797"/>
            <a:ext cx="71133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nion Pro" panose="02040503050306020203"/>
              </a:rPr>
              <a:t>What next? – </a:t>
            </a:r>
            <a:r>
              <a:rPr lang="en-US" sz="2400" dirty="0" err="1">
                <a:latin typeface="Minion Pro" panose="02040503050306020203"/>
              </a:rPr>
              <a:t>Columnaris</a:t>
            </a:r>
            <a:endParaRPr lang="en-US" sz="2400" dirty="0">
              <a:latin typeface="Minion Pro" panose="02040503050306020203"/>
            </a:endParaRPr>
          </a:p>
          <a:p>
            <a:endParaRPr lang="en-US" sz="2400" dirty="0">
              <a:latin typeface="Minion Pro" panose="02040503050306020203"/>
            </a:endParaRPr>
          </a:p>
          <a:p>
            <a:r>
              <a:rPr lang="en-US" sz="2400" dirty="0">
                <a:latin typeface="Myriad Pro" panose="020B0503030403020204"/>
              </a:rPr>
              <a:t>Caused by </a:t>
            </a:r>
            <a:r>
              <a:rPr lang="en-US" sz="2400" i="1" dirty="0">
                <a:latin typeface="Myriad Pro" panose="020B0503030403020204"/>
              </a:rPr>
              <a:t>Flavobacterium </a:t>
            </a:r>
            <a:r>
              <a:rPr lang="en-US" sz="2400" i="1" dirty="0" err="1">
                <a:latin typeface="Myriad Pro" panose="020B0503030403020204"/>
              </a:rPr>
              <a:t>columnare</a:t>
            </a:r>
            <a:r>
              <a:rPr lang="en-US" sz="2400" i="1" dirty="0">
                <a:latin typeface="Myriad Pro" panose="020B0503030403020204"/>
              </a:rPr>
              <a:t> </a:t>
            </a:r>
            <a:r>
              <a:rPr lang="en-US" sz="2400" dirty="0">
                <a:latin typeface="Myriad Pro" panose="020B0503030403020204"/>
              </a:rPr>
              <a:t>(previously </a:t>
            </a:r>
            <a:r>
              <a:rPr lang="en-US" sz="2400" i="1" dirty="0" err="1">
                <a:latin typeface="Myriad Pro" panose="020B0503030403020204"/>
              </a:rPr>
              <a:t>Flexibacter</a:t>
            </a:r>
            <a:r>
              <a:rPr lang="en-US" sz="2400" dirty="0">
                <a:latin typeface="Myriad Pro" panose="020B0503030403020204"/>
              </a:rPr>
              <a:t>)</a:t>
            </a:r>
          </a:p>
          <a:p>
            <a:endParaRPr lang="en-US" sz="2400" dirty="0">
              <a:latin typeface="Myriad Pro" panose="020B0503030403020204"/>
            </a:endParaRPr>
          </a:p>
          <a:p>
            <a:r>
              <a:rPr lang="en-US" sz="2400" dirty="0">
                <a:latin typeface="Myriad Pro" panose="020B0503030403020204"/>
              </a:rPr>
              <a:t>Clinical signs – acute mortality, “saddleback” lesion, petechial hemorrhaging, and brown slime around the mouth and gills “cigar mouth”</a:t>
            </a:r>
          </a:p>
          <a:p>
            <a:endParaRPr lang="en-US" sz="2400" dirty="0">
              <a:latin typeface="Myriad Pro" panose="020B0503030403020204"/>
            </a:endParaRPr>
          </a:p>
          <a:p>
            <a:r>
              <a:rPr lang="en-US" sz="2400" dirty="0">
                <a:latin typeface="Myriad Pro" panose="020B0503030403020204"/>
              </a:rPr>
              <a:t>Colonies on the skin appear as haystacks or ant hills when viewed at 200X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AD96297-FB48-4AB6-B1B5-DAAE683F8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9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78"/>
    </mc:Choice>
    <mc:Fallback>
      <p:transition spd="slow" advTm="14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153">
            <a:hlinkClick r:id="" action="ppaction://media"/>
            <a:extLst>
              <a:ext uri="{FF2B5EF4-FFF2-40B4-BE49-F238E27FC236}">
                <a16:creationId xmlns:a16="http://schemas.microsoft.com/office/drawing/2014/main" id="{DF59CAFE-2AB4-40C3-A9FF-C1BB63E0E88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3CC5BFE-8562-474B-9F34-ED6BFF3AD2E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7866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83"/>
    </mc:Choice>
    <mc:Fallback>
      <p:transition spd="slow" advTm="29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735" objId="2"/>
        <p14:triggerEvt type="onClick" time="10735" objId="2"/>
        <p14:stopEvt time="21945" objId="2"/>
        <p14:playEvt time="22960" objId="2"/>
        <p14:stopEvt time="29314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84CC24-7A2C-429D-A189-2184A4D6A6AA}"/>
              </a:ext>
            </a:extLst>
          </p:cNvPr>
          <p:cNvSpPr txBox="1"/>
          <p:nvPr/>
        </p:nvSpPr>
        <p:spPr>
          <a:xfrm>
            <a:off x="3051958" y="1828800"/>
            <a:ext cx="72676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nion Pro" panose="02040503050306020203"/>
              </a:rPr>
              <a:t>T</a:t>
            </a:r>
            <a:r>
              <a:rPr lang="en-US" sz="2800" dirty="0">
                <a:latin typeface="Minion Pro" panose="02040503050306020203"/>
              </a:rPr>
              <a:t>reatment options</a:t>
            </a:r>
          </a:p>
          <a:p>
            <a:endParaRPr lang="en-US" sz="2800" dirty="0">
              <a:latin typeface="Myriad Pro" panose="020B0503030403020204"/>
            </a:endParaRPr>
          </a:p>
          <a:p>
            <a:r>
              <a:rPr lang="en-US" sz="2800" dirty="0">
                <a:latin typeface="Myriad Pro" panose="020B0503030403020204"/>
              </a:rPr>
              <a:t>Potassium permanganate, formalin, hydrogen peroxide, Chloramine-T</a:t>
            </a:r>
          </a:p>
          <a:p>
            <a:endParaRPr lang="en-US" sz="2800" dirty="0">
              <a:latin typeface="Myriad Pro" panose="020B0503030403020204"/>
            </a:endParaRPr>
          </a:p>
          <a:p>
            <a:r>
              <a:rPr lang="en-US" sz="2800" dirty="0">
                <a:latin typeface="Myriad Pro" panose="020B0503030403020204"/>
              </a:rPr>
              <a:t>Diquat herbicide??</a:t>
            </a:r>
          </a:p>
          <a:p>
            <a:endParaRPr lang="en-US" sz="2800" dirty="0">
              <a:latin typeface="Myriad Pro" panose="020B0503030403020204"/>
            </a:endParaRPr>
          </a:p>
          <a:p>
            <a:r>
              <a:rPr lang="en-US" sz="2800" dirty="0">
                <a:latin typeface="Myriad Pro" panose="020B0503030403020204"/>
              </a:rPr>
              <a:t>INAD experiments have shown promise in fish health with other species.</a:t>
            </a:r>
          </a:p>
          <a:p>
            <a:r>
              <a:rPr lang="en-US" sz="2800" dirty="0">
                <a:latin typeface="Myriad Pro" panose="020B0503030403020204"/>
              </a:rPr>
              <a:t> </a:t>
            </a:r>
            <a:endParaRPr lang="en-US" sz="2400" dirty="0">
              <a:latin typeface="Myriad Pro" panose="020B0503030403020204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38070D1-B1AD-4C7D-B4EA-3372331A0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62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43"/>
    </mc:Choice>
    <mc:Fallback>
      <p:transition spd="slow" advTm="45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5A762A-E1EA-4BA4-9837-C04D4BEB11A3}"/>
              </a:ext>
            </a:extLst>
          </p:cNvPr>
          <p:cNvSpPr txBox="1"/>
          <p:nvPr/>
        </p:nvSpPr>
        <p:spPr>
          <a:xfrm>
            <a:off x="3040083" y="1876301"/>
            <a:ext cx="71845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nion Pro" panose="02040503050306020203"/>
              </a:rPr>
              <a:t>Diquat dibromide overview</a:t>
            </a:r>
          </a:p>
          <a:p>
            <a:endParaRPr lang="en-US" sz="2400" dirty="0">
              <a:latin typeface="Minion Pro" panose="02040503050306020203"/>
            </a:endParaRPr>
          </a:p>
          <a:p>
            <a:r>
              <a:rPr lang="en-US" sz="2400" dirty="0">
                <a:latin typeface="Myriad Pro" panose="020B0503030403020204"/>
              </a:rPr>
              <a:t>Herbicide commonly used in agriculture.  Interferes with photosynthesis, used in defoliation of bean and potato crops.</a:t>
            </a:r>
          </a:p>
          <a:p>
            <a:endParaRPr lang="en-US" sz="2400" dirty="0">
              <a:latin typeface="Myriad Pro" panose="020B0503030403020204"/>
            </a:endParaRPr>
          </a:p>
          <a:p>
            <a:r>
              <a:rPr lang="en-US" sz="2400" dirty="0">
                <a:latin typeface="Myriad Pro" panose="020B0503030403020204"/>
              </a:rPr>
              <a:t>Approved aquatic use as a contact or systemic herbicide.  </a:t>
            </a:r>
          </a:p>
          <a:p>
            <a:r>
              <a:rPr lang="en-US" sz="2400" dirty="0">
                <a:latin typeface="Myriad Pro" panose="020B0503030403020204"/>
              </a:rPr>
              <a:t> Harvester, Reward, </a:t>
            </a:r>
            <a:r>
              <a:rPr lang="en-US" sz="2400" dirty="0" err="1">
                <a:latin typeface="Myriad Pro" panose="020B0503030403020204"/>
              </a:rPr>
              <a:t>Weedtrine</a:t>
            </a:r>
            <a:r>
              <a:rPr lang="en-US" sz="2400" dirty="0">
                <a:latin typeface="Myriad Pro" panose="020B0503030403020204"/>
              </a:rPr>
              <a:t>-D – commonly available</a:t>
            </a:r>
          </a:p>
          <a:p>
            <a:r>
              <a:rPr lang="en-US" sz="2400" dirty="0">
                <a:latin typeface="Myriad Pro" panose="020B0503030403020204"/>
              </a:rPr>
              <a:t>37% active diquat dibromide</a:t>
            </a:r>
          </a:p>
        </p:txBody>
      </p:sp>
      <p:pic>
        <p:nvPicPr>
          <p:cNvPr id="4" name="Picture 3" descr="A picture containing sitting, microwave, kitchen, refrigerator&#10;&#10;Description automatically generated">
            <a:extLst>
              <a:ext uri="{FF2B5EF4-FFF2-40B4-BE49-F238E27FC236}">
                <a16:creationId xmlns:a16="http://schemas.microsoft.com/office/drawing/2014/main" id="{84BA6187-67F7-496D-89B6-5F4671429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9125" y="2579915"/>
            <a:ext cx="3409208" cy="3810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95261AF-01B6-42B8-9999-A36C8CE6F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43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97"/>
    </mc:Choice>
    <mc:Fallback>
      <p:transition spd="slow" advTm="44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A939B9-1C91-4A8E-996F-C8B5528FBA7D}"/>
              </a:ext>
            </a:extLst>
          </p:cNvPr>
          <p:cNvSpPr txBox="1"/>
          <p:nvPr/>
        </p:nvSpPr>
        <p:spPr>
          <a:xfrm>
            <a:off x="3051958" y="1769423"/>
            <a:ext cx="72201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nion Pro" panose="02040503050306020203"/>
              </a:rPr>
              <a:t>Diquat treatment rate</a:t>
            </a:r>
          </a:p>
          <a:p>
            <a:endParaRPr lang="en-US" sz="2400" dirty="0">
              <a:latin typeface="Minion Pro" panose="02040503050306020203"/>
            </a:endParaRPr>
          </a:p>
          <a:p>
            <a:r>
              <a:rPr lang="en-US" sz="2400" dirty="0">
                <a:latin typeface="Minion Pro" panose="02040503050306020203"/>
              </a:rPr>
              <a:t>INAD – 2-18 mg/L, 1-4 </a:t>
            </a:r>
            <a:r>
              <a:rPr lang="en-US" sz="2400" dirty="0" err="1">
                <a:latin typeface="Minion Pro" panose="02040503050306020203"/>
              </a:rPr>
              <a:t>hrs</a:t>
            </a:r>
            <a:r>
              <a:rPr lang="en-US" sz="2400" dirty="0">
                <a:latin typeface="Minion Pro" panose="02040503050306020203"/>
              </a:rPr>
              <a:t> or 18-28 mg/L .5-1 hr. (2016)</a:t>
            </a:r>
          </a:p>
          <a:p>
            <a:r>
              <a:rPr lang="en-US" sz="2400" dirty="0">
                <a:latin typeface="Minion Pro" panose="02040503050306020203"/>
              </a:rPr>
              <a:t>USFWS AADAP, Iowa Dept. of Natural Resources - walleye</a:t>
            </a:r>
          </a:p>
          <a:p>
            <a:endParaRPr lang="en-US" sz="2400" dirty="0">
              <a:latin typeface="Minion Pro" panose="02040503050306020203"/>
            </a:endParaRPr>
          </a:p>
          <a:p>
            <a:r>
              <a:rPr lang="en-US" sz="2400" dirty="0">
                <a:latin typeface="Minion Pro" panose="02040503050306020203"/>
              </a:rPr>
              <a:t>Previous usage at ARC is 3.4 mg/L (active ingredient) indefinite in ponds.(filamentous algae)</a:t>
            </a:r>
          </a:p>
          <a:p>
            <a:endParaRPr lang="en-US" sz="2400" dirty="0">
              <a:latin typeface="Minion Pro" panose="02040503050306020203"/>
            </a:endParaRPr>
          </a:p>
          <a:p>
            <a:r>
              <a:rPr lang="en-US" sz="2400" dirty="0">
                <a:latin typeface="Minion Pro" panose="02040503050306020203"/>
              </a:rPr>
              <a:t>Treatment on farm 3.4 mg/L applied three alternating days for 8 hrs. with freshwater exchange.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681BD0-1C52-4474-90E8-C9A905B3EC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06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52"/>
    </mc:Choice>
    <mc:Fallback>
      <p:transition spd="slow" advTm="63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6987DE-1D7B-48EC-A61B-E1BBAB17F461}"/>
              </a:ext>
            </a:extLst>
          </p:cNvPr>
          <p:cNvSpPr txBox="1"/>
          <p:nvPr/>
        </p:nvSpPr>
        <p:spPr>
          <a:xfrm>
            <a:off x="3063834" y="1733797"/>
            <a:ext cx="72201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nion Pro" panose="02040503050306020203"/>
              </a:rPr>
              <a:t>Conclusions</a:t>
            </a:r>
          </a:p>
          <a:p>
            <a:endParaRPr lang="en-US" sz="2400" dirty="0">
              <a:latin typeface="Minion Pro" panose="02040503050306020203"/>
            </a:endParaRPr>
          </a:p>
          <a:p>
            <a:r>
              <a:rPr lang="en-US" sz="2400" dirty="0">
                <a:latin typeface="Myriad Pro" panose="020B0503030403020204"/>
              </a:rPr>
              <a:t>Mortality associated with </a:t>
            </a:r>
            <a:r>
              <a:rPr lang="en-US" sz="2400" dirty="0" err="1">
                <a:latin typeface="Myriad Pro" panose="020B0503030403020204"/>
              </a:rPr>
              <a:t>columnaris</a:t>
            </a:r>
            <a:r>
              <a:rPr lang="en-US" sz="2400" dirty="0">
                <a:latin typeface="Myriad Pro" panose="020B0503030403020204"/>
              </a:rPr>
              <a:t> disease and protozoan parasites was drastically reduced on farm.</a:t>
            </a:r>
          </a:p>
          <a:p>
            <a:endParaRPr lang="en-US" sz="2400" dirty="0">
              <a:latin typeface="Myriad Pro" panose="020B0503030403020204"/>
            </a:endParaRPr>
          </a:p>
          <a:p>
            <a:r>
              <a:rPr lang="en-US" sz="2400" dirty="0">
                <a:latin typeface="Myriad Pro" panose="020B0503030403020204"/>
              </a:rPr>
              <a:t>Fish health services rendered are a valuable asset for KY </a:t>
            </a:r>
            <a:r>
              <a:rPr lang="en-US" sz="2400" dirty="0" err="1">
                <a:latin typeface="Myriad Pro" panose="020B0503030403020204"/>
              </a:rPr>
              <a:t>aquaculturists</a:t>
            </a:r>
            <a:r>
              <a:rPr lang="en-US" sz="2400" dirty="0">
                <a:latin typeface="Myriad Pro" panose="020B0503030403020204"/>
              </a:rPr>
              <a:t>.</a:t>
            </a:r>
          </a:p>
          <a:p>
            <a:endParaRPr lang="en-US" sz="2400" dirty="0">
              <a:latin typeface="Myriad Pro" panose="020B0503030403020204"/>
            </a:endParaRPr>
          </a:p>
          <a:p>
            <a:r>
              <a:rPr lang="en-US" sz="2400" dirty="0">
                <a:latin typeface="Myriad Pro" panose="020B0503030403020204"/>
              </a:rPr>
              <a:t>Further study of diquat dibromide as a chemical therapeutant are warranted.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4D7A4B0-E01C-4807-9464-B4BFAD861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44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99"/>
    </mc:Choice>
    <mc:Fallback>
      <p:transition spd="slow" advTm="55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78DB5D-95D0-4FDF-9E82-19EA73F23F43}"/>
              </a:ext>
            </a:extLst>
          </p:cNvPr>
          <p:cNvSpPr txBox="1"/>
          <p:nvPr/>
        </p:nvSpPr>
        <p:spPr>
          <a:xfrm>
            <a:off x="3016332" y="2006930"/>
            <a:ext cx="75645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nion Pro" panose="02040503050306020203"/>
              </a:rPr>
              <a:t>Thank you, Questions?</a:t>
            </a:r>
          </a:p>
          <a:p>
            <a:endParaRPr lang="en-US" sz="2400" dirty="0">
              <a:latin typeface="Minion Pro" panose="02040503050306020203"/>
            </a:endParaRPr>
          </a:p>
          <a:p>
            <a:endParaRPr lang="en-US" sz="2400" dirty="0">
              <a:latin typeface="Minion Pro" panose="02040503050306020203"/>
            </a:endParaRPr>
          </a:p>
          <a:p>
            <a:pPr algn="ctr"/>
            <a:r>
              <a:rPr lang="en-US" sz="2400" dirty="0">
                <a:latin typeface="Minion Pro" panose="02040503050306020203"/>
              </a:rPr>
              <a:t>John Kelso</a:t>
            </a:r>
          </a:p>
          <a:p>
            <a:pPr algn="ctr"/>
            <a:r>
              <a:rPr lang="en-US" sz="2400" dirty="0">
                <a:latin typeface="Minion Pro" panose="02040503050306020203"/>
              </a:rPr>
              <a:t>Aquaculture Extension/Research Assistant</a:t>
            </a:r>
          </a:p>
          <a:p>
            <a:pPr algn="ctr"/>
            <a:r>
              <a:rPr lang="en-US" sz="2400" dirty="0">
                <a:latin typeface="Minion Pro" panose="02040503050306020203"/>
              </a:rPr>
              <a:t>Kentucky State University</a:t>
            </a:r>
          </a:p>
          <a:p>
            <a:pPr algn="ctr"/>
            <a:r>
              <a:rPr lang="en-US" sz="2400" dirty="0">
                <a:latin typeface="Minion Pro" panose="02040503050306020203"/>
              </a:rPr>
              <a:t>Aquaculture Research Center</a:t>
            </a:r>
          </a:p>
          <a:p>
            <a:pPr algn="ctr"/>
            <a:r>
              <a:rPr lang="en-US" sz="2400" dirty="0">
                <a:latin typeface="Minion Pro" panose="02040503050306020203"/>
              </a:rPr>
              <a:t>103 Athletic Dr. Frankfort, KY 40601</a:t>
            </a:r>
          </a:p>
          <a:p>
            <a:pPr algn="ctr"/>
            <a:r>
              <a:rPr lang="en-US" sz="2400" dirty="0">
                <a:latin typeface="Minion Pro" panose="02040503050306020203"/>
              </a:rPr>
              <a:t>john.kelso@kysu.edu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FD7B62-CDBE-4E97-9D14-2FFD75114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20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86"/>
    </mc:Choice>
    <mc:Fallback>
      <p:transition spd="slow" advTm="16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0E9B84-7E5F-4661-A069-93CD0DF079D8}"/>
              </a:ext>
            </a:extLst>
          </p:cNvPr>
          <p:cNvSpPr txBox="1"/>
          <p:nvPr/>
        </p:nvSpPr>
        <p:spPr>
          <a:xfrm>
            <a:off x="3360717" y="2066306"/>
            <a:ext cx="7030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inion Pro" panose="02040503050306020203"/>
              </a:rPr>
              <a:t>KYSU Aquaculture Services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4348DD-F4CE-470E-A122-DC010E17697F}"/>
              </a:ext>
            </a:extLst>
          </p:cNvPr>
          <p:cNvSpPr txBox="1"/>
          <p:nvPr/>
        </p:nvSpPr>
        <p:spPr>
          <a:xfrm>
            <a:off x="3360717" y="2945081"/>
            <a:ext cx="78733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yriad Pro" panose="020B0503030403020204"/>
              </a:rPr>
              <a:t>The fish disease lab offers fish health services free of charge.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/>
              </a:rPr>
              <a:t>Annual Fish Health Inspection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/>
              </a:rPr>
              <a:t>Fish Kill Investigation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/>
              </a:rPr>
              <a:t>Disease Treatment Recommendations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/>
              </a:rPr>
              <a:t>Aquatic weed id and management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/>
              </a:rPr>
              <a:t>Water quality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/>
              </a:rPr>
              <a:t>Aquaculture production advice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9D73826-5628-4087-9766-D17D3399B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28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83"/>
    </mc:Choice>
    <mc:Fallback>
      <p:transition spd="slow" advTm="13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C71DB6-CBEB-46E1-B8DD-AB336FBE3AC7}"/>
              </a:ext>
            </a:extLst>
          </p:cNvPr>
          <p:cNvSpPr txBox="1"/>
          <p:nvPr/>
        </p:nvSpPr>
        <p:spPr>
          <a:xfrm>
            <a:off x="3051958" y="2125683"/>
            <a:ext cx="79802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nion Pro" panose="02040503050306020203"/>
              </a:rPr>
              <a:t>Largemouth bass production in KY</a:t>
            </a:r>
          </a:p>
          <a:p>
            <a:endParaRPr lang="en-US" sz="2400" dirty="0">
              <a:latin typeface="Minion Pro" panose="02040503050306020203"/>
            </a:endParaRPr>
          </a:p>
          <a:p>
            <a:r>
              <a:rPr lang="en-US" sz="2400" dirty="0">
                <a:latin typeface="Myriad Pro" panose="020B0503030403020204"/>
              </a:rPr>
              <a:t>KY produces around 150,000 </a:t>
            </a:r>
            <a:r>
              <a:rPr lang="en-US" sz="2400" dirty="0" err="1">
                <a:latin typeface="Myriad Pro" panose="020B0503030403020204"/>
              </a:rPr>
              <a:t>lbs</a:t>
            </a:r>
            <a:r>
              <a:rPr lang="en-US" sz="2400" dirty="0">
                <a:latin typeface="Myriad Pro" panose="020B0503030403020204"/>
              </a:rPr>
              <a:t>/year</a:t>
            </a:r>
          </a:p>
          <a:p>
            <a:r>
              <a:rPr lang="en-US" sz="2400" dirty="0">
                <a:latin typeface="Myriad Pro" panose="020B0503030403020204"/>
              </a:rPr>
              <a:t>Live-sales markets in cities (NYC, Toronto, Atlanta, others)</a:t>
            </a:r>
          </a:p>
          <a:p>
            <a:r>
              <a:rPr lang="en-US" sz="2400" dirty="0">
                <a:latin typeface="Myriad Pro" panose="020B0503030403020204"/>
              </a:rPr>
              <a:t>High value product ($7-10/lb.)</a:t>
            </a:r>
          </a:p>
          <a:p>
            <a:r>
              <a:rPr lang="en-US" sz="2400" dirty="0">
                <a:latin typeface="Myriad Pro" panose="020B0503030403020204"/>
              </a:rPr>
              <a:t>Unique challenges in transport, handling, fish health, marketing, feed costs</a:t>
            </a:r>
          </a:p>
          <a:p>
            <a:r>
              <a:rPr lang="en-US" sz="2400" dirty="0">
                <a:latin typeface="Myriad Pro" panose="020B0503030403020204"/>
              </a:rPr>
              <a:t>Nursery acquisition – AR, TX, FL, AL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BB883D0-0AC8-4BDE-B294-B74AFFE27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69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78"/>
    </mc:Choice>
    <mc:Fallback>
      <p:transition spd="slow" advTm="22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0401A-2BEE-4EBE-A4CC-96C102ABDA64}"/>
              </a:ext>
            </a:extLst>
          </p:cNvPr>
          <p:cNvSpPr txBox="1"/>
          <p:nvPr/>
        </p:nvSpPr>
        <p:spPr>
          <a:xfrm>
            <a:off x="3218213" y="1900052"/>
            <a:ext cx="3966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nion Pro" panose="02040503050306020203"/>
              </a:rPr>
              <a:t>Introduction – The problem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BBB87F-6AA6-41D7-9183-7195F7D12BA1}"/>
              </a:ext>
            </a:extLst>
          </p:cNvPr>
          <p:cNvSpPr txBox="1"/>
          <p:nvPr/>
        </p:nvSpPr>
        <p:spPr>
          <a:xfrm>
            <a:off x="1389414" y="2686448"/>
            <a:ext cx="1828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yriad Pro" panose="020B0503030403020204"/>
              </a:rPr>
              <a:t>Record of mortality – started 100/day late July 2020</a:t>
            </a:r>
          </a:p>
          <a:p>
            <a:r>
              <a:rPr lang="en-US" dirty="0">
                <a:latin typeface="Myriad Pro" panose="020B0503030403020204"/>
              </a:rPr>
              <a:t>Restricted farm and lab access</a:t>
            </a:r>
          </a:p>
          <a:p>
            <a:endParaRPr lang="en-US" dirty="0">
              <a:latin typeface="Myriad Pro" panose="020B0503030403020204"/>
            </a:endParaRPr>
          </a:p>
        </p:txBody>
      </p:sp>
      <p:sp>
        <p:nvSpPr>
          <p:cNvPr id="6" name="Flowchart: Data 5">
            <a:extLst>
              <a:ext uri="{FF2B5EF4-FFF2-40B4-BE49-F238E27FC236}">
                <a16:creationId xmlns:a16="http://schemas.microsoft.com/office/drawing/2014/main" id="{DDD41540-54CC-4985-8994-012AF6A252A8}"/>
              </a:ext>
            </a:extLst>
          </p:cNvPr>
          <p:cNvSpPr/>
          <p:nvPr/>
        </p:nvSpPr>
        <p:spPr>
          <a:xfrm>
            <a:off x="1080655" y="4619501"/>
            <a:ext cx="2137558" cy="653143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July 2020</a:t>
            </a:r>
          </a:p>
        </p:txBody>
      </p:sp>
      <p:sp>
        <p:nvSpPr>
          <p:cNvPr id="8" name="Flowchart: Data 7">
            <a:extLst>
              <a:ext uri="{FF2B5EF4-FFF2-40B4-BE49-F238E27FC236}">
                <a16:creationId xmlns:a16="http://schemas.microsoft.com/office/drawing/2014/main" id="{C2566FCD-9502-4042-8FF7-83EA1CB332A2}"/>
              </a:ext>
            </a:extLst>
          </p:cNvPr>
          <p:cNvSpPr/>
          <p:nvPr/>
        </p:nvSpPr>
        <p:spPr>
          <a:xfrm>
            <a:off x="3977244" y="4619500"/>
            <a:ext cx="2448295" cy="653143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August 2020</a:t>
            </a:r>
          </a:p>
        </p:txBody>
      </p:sp>
      <p:sp>
        <p:nvSpPr>
          <p:cNvPr id="10" name="Flowchart: Data 9">
            <a:extLst>
              <a:ext uri="{FF2B5EF4-FFF2-40B4-BE49-F238E27FC236}">
                <a16:creationId xmlns:a16="http://schemas.microsoft.com/office/drawing/2014/main" id="{B994104D-731A-4549-8B1C-CD2D8F46CF31}"/>
              </a:ext>
            </a:extLst>
          </p:cNvPr>
          <p:cNvSpPr/>
          <p:nvPr/>
        </p:nvSpPr>
        <p:spPr>
          <a:xfrm>
            <a:off x="7184571" y="4619499"/>
            <a:ext cx="2448296" cy="653143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September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51B3FE-9BAB-4729-8149-B244131B5701}"/>
              </a:ext>
            </a:extLst>
          </p:cNvPr>
          <p:cNvSpPr txBox="1"/>
          <p:nvPr/>
        </p:nvSpPr>
        <p:spPr>
          <a:xfrm>
            <a:off x="4132613" y="2686448"/>
            <a:ext cx="22929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Clinical signs appear</a:t>
            </a:r>
          </a:p>
          <a:p>
            <a:r>
              <a:rPr lang="en-US" dirty="0"/>
              <a:t>AB treatments administered</a:t>
            </a:r>
          </a:p>
          <a:p>
            <a:r>
              <a:rPr lang="en-US" dirty="0"/>
              <a:t>Persistent mortality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9C0DC3-27B1-4D1C-8603-7796FA7D5421}"/>
              </a:ext>
            </a:extLst>
          </p:cNvPr>
          <p:cNvSpPr txBox="1"/>
          <p:nvPr/>
        </p:nvSpPr>
        <p:spPr>
          <a:xfrm>
            <a:off x="7267699" y="2686448"/>
            <a:ext cx="2448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Restricted lab access lifted</a:t>
            </a:r>
          </a:p>
          <a:p>
            <a:r>
              <a:rPr lang="en-US" dirty="0"/>
              <a:t>10 fish sample collected</a:t>
            </a:r>
          </a:p>
          <a:p>
            <a:r>
              <a:rPr lang="en-US" dirty="0"/>
              <a:t>Protozoan parasites identified and treated (salt and copper sulfate)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5ED2225-D860-457A-9EB5-0799335F1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5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711"/>
    </mc:Choice>
    <mc:Fallback>
      <p:transition spd="slow" advTm="87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4BF4E-26C0-4734-AE2D-121D7CD18EFC}"/>
              </a:ext>
            </a:extLst>
          </p:cNvPr>
          <p:cNvSpPr txBox="1"/>
          <p:nvPr/>
        </p:nvSpPr>
        <p:spPr>
          <a:xfrm>
            <a:off x="3567659" y="2098624"/>
            <a:ext cx="82146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nion Pro" panose="02040503050306020203"/>
              </a:rPr>
              <a:t>Lab Methods</a:t>
            </a:r>
          </a:p>
          <a:p>
            <a:endParaRPr lang="en-US" sz="2400" dirty="0">
              <a:latin typeface="Minion Pro" panose="02040503050306020203"/>
            </a:endParaRPr>
          </a:p>
          <a:p>
            <a:r>
              <a:rPr lang="en-US" sz="2400" dirty="0">
                <a:latin typeface="Myriad Pro" panose="020B0503030403020204"/>
              </a:rPr>
              <a:t>Tank observation – Fish behaviors and clinical observations are made on the farm (stargazing, lethargy, mortality records, and management practices</a:t>
            </a:r>
          </a:p>
          <a:p>
            <a:endParaRPr lang="en-US" sz="2400" dirty="0">
              <a:latin typeface="Myriad Pro" panose="020B0503030403020204"/>
            </a:endParaRPr>
          </a:p>
          <a:p>
            <a:r>
              <a:rPr lang="en-US" sz="2400" dirty="0">
                <a:latin typeface="Myriad Pro" panose="020B0503030403020204"/>
              </a:rPr>
              <a:t>Clinical work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Myriad Pro" panose="020B0503030403020204"/>
              </a:rPr>
              <a:t>External exam – skin and gill biopsy, wet mount preparation, microscopy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Myriad Pro" panose="020B0503030403020204"/>
              </a:rPr>
              <a:t>Internal exam – necropsy, bacteria swabs (kidney, spleen), observation of physical abnormalities (ascites, distention, hemorrhaging, etc.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BF1F755-FF4C-458A-92EB-0F702D9698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72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72"/>
    </mc:Choice>
    <mc:Fallback>
      <p:transition spd="slow" advTm="13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pistylis&#10;&#10;Description automatically generated">
            <a:extLst>
              <a:ext uri="{FF2B5EF4-FFF2-40B4-BE49-F238E27FC236}">
                <a16:creationId xmlns:a16="http://schemas.microsoft.com/office/drawing/2014/main" id="{5A68F894-3B5A-4C12-86B1-739EB26D6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559" y="2386940"/>
            <a:ext cx="6349342" cy="35715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2A7208-0212-4DB8-BA21-C9B96D5A7A08}"/>
              </a:ext>
            </a:extLst>
          </p:cNvPr>
          <p:cNvSpPr txBox="1"/>
          <p:nvPr/>
        </p:nvSpPr>
        <p:spPr>
          <a:xfrm>
            <a:off x="3153559" y="1522571"/>
            <a:ext cx="6501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Minion Pro" panose="02040503050306020203"/>
              </a:rPr>
              <a:t>Epistylis</a:t>
            </a:r>
            <a:endParaRPr lang="en-US" sz="2400" dirty="0">
              <a:latin typeface="Minion Pro" panose="02040503050306020203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2EDB2FD-EBCF-4EE4-953A-8557A5B95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57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78"/>
    </mc:Choice>
    <mc:Fallback>
      <p:transition spd="slow" advTm="44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indoor, cake, table, holding&#10;&#10;Description automatically generated">
            <a:extLst>
              <a:ext uri="{FF2B5EF4-FFF2-40B4-BE49-F238E27FC236}">
                <a16:creationId xmlns:a16="http://schemas.microsoft.com/office/drawing/2014/main" id="{29D35D46-0304-4C3F-B5FF-FE66AF04E1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"/>
          <a:stretch/>
        </p:blipFill>
        <p:spPr>
          <a:xfrm>
            <a:off x="2892194" y="2006930"/>
            <a:ext cx="7379962" cy="4150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6045DE-6D8E-4623-B357-395D2843F657}"/>
              </a:ext>
            </a:extLst>
          </p:cNvPr>
          <p:cNvSpPr txBox="1"/>
          <p:nvPr/>
        </p:nvSpPr>
        <p:spPr>
          <a:xfrm>
            <a:off x="3051958" y="1579418"/>
            <a:ext cx="7101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Minion Pro" panose="02040503050306020203"/>
              </a:rPr>
              <a:t>Apiosoma</a:t>
            </a:r>
            <a:endParaRPr lang="en-US" sz="2800" dirty="0">
              <a:latin typeface="Minion Pro" panose="02040503050306020203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377EE62-E5AE-4D33-A074-B94E43223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1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38"/>
    </mc:Choice>
    <mc:Fallback>
      <p:transition spd="slow" advTm="28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ish swimming under water&#10;&#10;Description automatically generated">
            <a:extLst>
              <a:ext uri="{FF2B5EF4-FFF2-40B4-BE49-F238E27FC236}">
                <a16:creationId xmlns:a16="http://schemas.microsoft.com/office/drawing/2014/main" id="{2604D488-70AB-430A-ABDF-7629D42F5BE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35" y="2190130"/>
            <a:ext cx="3364865" cy="4457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BE4D3E-19D4-4F3C-A3B0-A35A39C452F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190129"/>
            <a:ext cx="5943600" cy="44577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276567C-4999-4D08-ADD8-7454C72AEC3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781520" y="4818240"/>
              <a:ext cx="129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276567C-4999-4D08-ADD8-7454C72AEC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72160" y="4808880"/>
                <a:ext cx="316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954C977-F3C1-49C0-88FB-623204FBE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40"/>
    </mc:Choice>
    <mc:Fallback>
      <p:transition spd="slow" advTm="46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F01C59-02A3-4D2A-AA72-4937D827FAE1}"/>
              </a:ext>
            </a:extLst>
          </p:cNvPr>
          <p:cNvSpPr txBox="1"/>
          <p:nvPr/>
        </p:nvSpPr>
        <p:spPr>
          <a:xfrm>
            <a:off x="3046019" y="1620982"/>
            <a:ext cx="69055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nion Pro" panose="02040503050306020203"/>
              </a:rPr>
              <a:t>Treatments</a:t>
            </a:r>
          </a:p>
          <a:p>
            <a:endParaRPr lang="en-US" sz="2400" dirty="0">
              <a:latin typeface="Myriad Pro" panose="020B0503030403020204"/>
            </a:endParaRPr>
          </a:p>
          <a:p>
            <a:r>
              <a:rPr lang="en-US" sz="2400" dirty="0">
                <a:latin typeface="Myriad Pro" panose="020B0503030403020204"/>
              </a:rPr>
              <a:t>Common treatments for external protozoan parasites are:</a:t>
            </a:r>
          </a:p>
          <a:p>
            <a:endParaRPr lang="en-US" sz="2400" dirty="0">
              <a:latin typeface="Myriad Pro" panose="020B0503030403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Myriad Pro" panose="020B0503030403020204"/>
              </a:rPr>
              <a:t>Copper sulfate – Total Alkalinity/100 = ppm TRT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Myriad Pro" panose="020B0503030403020204"/>
              </a:rPr>
              <a:t>Potassium permanganate – 2 ppm (beyond KMnO</a:t>
            </a:r>
            <a:r>
              <a:rPr lang="en-US" sz="2400" baseline="-25000" dirty="0">
                <a:latin typeface="Myriad Pro" panose="020B0503030403020204"/>
              </a:rPr>
              <a:t>4</a:t>
            </a:r>
            <a:r>
              <a:rPr lang="en-US" sz="2400" dirty="0">
                <a:latin typeface="Myriad Pro" panose="020B0503030403020204"/>
              </a:rPr>
              <a:t> demand test)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Myriad Pro" panose="020B0503030403020204"/>
              </a:rPr>
              <a:t>Salt – .1-3% solution (treatment time varies)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Myriad Pro" panose="020B0503030403020204"/>
              </a:rPr>
              <a:t>Chloramine-T, hydrogen peroxide, and formalin are also approved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75F7893-FA59-49F7-8127-164AC341F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19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58"/>
    </mc:Choice>
    <mc:Fallback>
      <p:transition spd="slow" advTm="32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0928_kysuTemplate" id="{1BE5A136-CA2C-4E44-9E3C-9F956C03A5D0}" vid="{D2CF047A-2BD3-9C4C-8237-BCB5EA2D61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1641</TotalTime>
  <Words>916</Words>
  <Application>Microsoft Office PowerPoint</Application>
  <PresentationFormat>Widescreen</PresentationFormat>
  <Paragraphs>145</Paragraphs>
  <Slides>17</Slides>
  <Notes>14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Minion Pro</vt:lpstr>
      <vt:lpstr>Myriad 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Kelso, John</dc:creator>
  <cp:lastModifiedBy>Kelso, John</cp:lastModifiedBy>
  <cp:revision>31</cp:revision>
  <dcterms:created xsi:type="dcterms:W3CDTF">2020-10-27T00:33:14Z</dcterms:created>
  <dcterms:modified xsi:type="dcterms:W3CDTF">2020-10-29T18:42:52Z</dcterms:modified>
</cp:coreProperties>
</file>