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51206400" cy="32918400"/>
  <p:notesSz cx="9296400" cy="147828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1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36600" indent="-279400" algn="l" rtl="0" eaLnBrk="0" fontAlgn="base" hangingPunct="0">
      <a:spcBef>
        <a:spcPct val="0"/>
      </a:spcBef>
      <a:spcAft>
        <a:spcPct val="0"/>
      </a:spcAft>
      <a:defRPr sz="171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474788" indent="-560388" algn="l" rtl="0" eaLnBrk="0" fontAlgn="base" hangingPunct="0">
      <a:spcBef>
        <a:spcPct val="0"/>
      </a:spcBef>
      <a:spcAft>
        <a:spcPct val="0"/>
      </a:spcAft>
      <a:defRPr sz="171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2212975" indent="-841375" algn="l" rtl="0" eaLnBrk="0" fontAlgn="base" hangingPunct="0">
      <a:spcBef>
        <a:spcPct val="0"/>
      </a:spcBef>
      <a:spcAft>
        <a:spcPct val="0"/>
      </a:spcAft>
      <a:defRPr sz="171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951163" indent="-1122363" algn="l" rtl="0" eaLnBrk="0" fontAlgn="base" hangingPunct="0">
      <a:spcBef>
        <a:spcPct val="0"/>
      </a:spcBef>
      <a:spcAft>
        <a:spcPct val="0"/>
      </a:spcAft>
      <a:defRPr sz="171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71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71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71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71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orient="horz" pos="20491" userDrawn="1">
          <p15:clr>
            <a:srgbClr val="A4A3A4"/>
          </p15:clr>
        </p15:guide>
        <p15:guide id="3" orient="horz" pos="3456" userDrawn="1">
          <p15:clr>
            <a:srgbClr val="A4A3A4"/>
          </p15:clr>
        </p15:guide>
        <p15:guide id="4" orient="horz" pos="247" userDrawn="1">
          <p15:clr>
            <a:srgbClr val="A4A3A4"/>
          </p15:clr>
        </p15:guide>
        <p15:guide id="5" orient="horz" pos="4690" userDrawn="1">
          <p15:clr>
            <a:srgbClr val="A4A3A4"/>
          </p15:clr>
        </p15:guide>
        <p15:guide id="6" orient="horz" pos="864" userDrawn="1">
          <p15:clr>
            <a:srgbClr val="A4A3A4"/>
          </p15:clr>
        </p15:guide>
        <p15:guide id="7" orient="horz" pos="10656" userDrawn="1">
          <p15:clr>
            <a:srgbClr val="A4A3A4"/>
          </p15:clr>
        </p15:guide>
        <p15:guide id="8" pos="16128" userDrawn="1">
          <p15:clr>
            <a:srgbClr val="A4A3A4"/>
          </p15:clr>
        </p15:guide>
        <p15:guide id="9" pos="10416" userDrawn="1">
          <p15:clr>
            <a:srgbClr val="A4A3A4"/>
          </p15:clr>
        </p15:guide>
        <p15:guide id="10" pos="31182" userDrawn="1">
          <p15:clr>
            <a:srgbClr val="A4A3A4"/>
          </p15:clr>
        </p15:guide>
        <p15:guide id="11" pos="21168" userDrawn="1">
          <p15:clr>
            <a:srgbClr val="A4A3A4"/>
          </p15:clr>
        </p15:guide>
        <p15:guide id="12" pos="336" userDrawn="1">
          <p15:clr>
            <a:srgbClr val="A4A3A4"/>
          </p15:clr>
        </p15:guide>
        <p15:guide id="13" pos="21840" userDrawn="1">
          <p15:clr>
            <a:srgbClr val="A4A3A4"/>
          </p15:clr>
        </p15:guide>
        <p15:guide id="14" pos="11088" userDrawn="1">
          <p15:clr>
            <a:srgbClr val="A4A3A4"/>
          </p15:clr>
        </p15:guide>
        <p15:guide id="15" pos="31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C00"/>
    <a:srgbClr val="44546A"/>
    <a:srgbClr val="2163A1"/>
    <a:srgbClr val="FFFFFF"/>
    <a:srgbClr val="FBFCFD"/>
    <a:srgbClr val="4F83B4"/>
    <a:srgbClr val="DAE9F2"/>
    <a:srgbClr val="E9F2F7"/>
    <a:srgbClr val="2977BD"/>
    <a:srgbClr val="B4D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5" autoAdjust="0"/>
    <p:restoredTop sz="94660"/>
  </p:normalViewPr>
  <p:slideViewPr>
    <p:cSldViewPr>
      <p:cViewPr varScale="1">
        <p:scale>
          <a:sx n="12" d="100"/>
          <a:sy n="12" d="100"/>
        </p:scale>
        <p:origin x="432" y="1512"/>
      </p:cViewPr>
      <p:guideLst>
        <p:guide orient="horz" pos="10368"/>
        <p:guide orient="horz" pos="20491"/>
        <p:guide orient="horz" pos="3456"/>
        <p:guide orient="horz" pos="247"/>
        <p:guide orient="horz" pos="4690"/>
        <p:guide orient="horz" pos="864"/>
        <p:guide orient="horz" pos="10656"/>
        <p:guide pos="16128"/>
        <p:guide pos="10416"/>
        <p:guide pos="31182"/>
        <p:guide pos="21168"/>
        <p:guide pos="336"/>
        <p:guide pos="21840"/>
        <p:guide pos="11088"/>
        <p:guide pos="3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11" tIns="79357" rIns="158711" bIns="79357" numCol="1" anchor="t" anchorCtr="0" compatLnSpc="1">
            <a:prstTxWarp prst="textNoShape">
              <a:avLst/>
            </a:prstTxWarp>
          </a:bodyPr>
          <a:lstStyle>
            <a:lvl1pPr algn="l" defTabSz="1587448" eaLnBrk="1" hangingPunct="1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11" tIns="79357" rIns="158711" bIns="79357" numCol="1" anchor="t" anchorCtr="0" compatLnSpc="1">
            <a:prstTxWarp prst="textNoShape">
              <a:avLst/>
            </a:prstTxWarp>
          </a:bodyPr>
          <a:lstStyle>
            <a:lvl1pPr algn="r" defTabSz="1587448" eaLnBrk="1" hangingPunct="1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985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11" tIns="79357" rIns="158711" bIns="79357" numCol="1" anchor="b" anchorCtr="0" compatLnSpc="1">
            <a:prstTxWarp prst="textNoShape">
              <a:avLst/>
            </a:prstTxWarp>
          </a:bodyPr>
          <a:lstStyle>
            <a:lvl1pPr algn="l" defTabSz="1587448" eaLnBrk="1" hangingPunct="1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1403985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11" tIns="79357" rIns="158711" bIns="79357" numCol="1" anchor="b" anchorCtr="0" compatLnSpc="1">
            <a:prstTxWarp prst="textNoShape">
              <a:avLst/>
            </a:prstTxWarp>
          </a:bodyPr>
          <a:lstStyle>
            <a:lvl1pPr algn="r" defTabSz="1585913" eaLnBrk="1" hangingPunct="1">
              <a:defRPr sz="2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F1052B-A67E-4D1E-B60B-3811D97E5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11" tIns="79357" rIns="158711" bIns="79357" numCol="1" anchor="t" anchorCtr="0" compatLnSpc="1">
            <a:prstTxWarp prst="textNoShape">
              <a:avLst/>
            </a:prstTxWarp>
          </a:bodyPr>
          <a:lstStyle>
            <a:lvl1pPr algn="l" defTabSz="1587448" eaLnBrk="1" hangingPunct="1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11" tIns="79357" rIns="158711" bIns="79357" numCol="1" anchor="t" anchorCtr="0" compatLnSpc="1">
            <a:prstTxWarp prst="textNoShape">
              <a:avLst/>
            </a:prstTxWarp>
          </a:bodyPr>
          <a:lstStyle>
            <a:lvl1pPr algn="r" defTabSz="1587448" eaLnBrk="1" hangingPunct="1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6550" y="1108075"/>
            <a:ext cx="8624888" cy="554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7019925"/>
            <a:ext cx="7435850" cy="66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11" tIns="79357" rIns="158711" bIns="79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985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11" tIns="79357" rIns="158711" bIns="79357" numCol="1" anchor="b" anchorCtr="0" compatLnSpc="1">
            <a:prstTxWarp prst="textNoShape">
              <a:avLst/>
            </a:prstTxWarp>
          </a:bodyPr>
          <a:lstStyle>
            <a:lvl1pPr algn="l" defTabSz="1587448" eaLnBrk="1" hangingPunct="1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14039850"/>
            <a:ext cx="40290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8711" tIns="79357" rIns="158711" bIns="79357" numCol="1" anchor="b" anchorCtr="0" compatLnSpc="1">
            <a:prstTxWarp prst="textNoShape">
              <a:avLst/>
            </a:prstTxWarp>
          </a:bodyPr>
          <a:lstStyle>
            <a:lvl1pPr algn="r" defTabSz="1585913" eaLnBrk="1" hangingPunct="1">
              <a:defRPr sz="2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6D5493-94FC-4212-9FB5-518A76B7B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65" charset="0"/>
        <a:ea typeface="ＭＳ Ｐゴシック" charset="0"/>
        <a:cs typeface="ＭＳ Ｐゴシック" charset="0"/>
      </a:defRPr>
    </a:lvl1pPr>
    <a:lvl2pPr marL="73660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14747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22129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295116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3689604" algn="l" defTabSz="737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7525" algn="l" defTabSz="737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5446" algn="l" defTabSz="737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903366" algn="l" defTabSz="737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8138" y="1108075"/>
            <a:ext cx="8621712" cy="5543550"/>
          </a:xfrm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58591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58591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58591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58591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58591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58591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58591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58591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58591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141156-3D8E-407A-A116-D10B01689D87}" type="slidenum">
              <a:rPr lang="en-US" altLang="en-US" sz="2100"/>
              <a:pPr>
                <a:spcBef>
                  <a:spcPct val="0"/>
                </a:spcBef>
              </a:pPr>
              <a:t>1</a:t>
            </a:fld>
            <a:endParaRPr lang="en-US" altLang="en-US" sz="2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975"/>
            <a:ext cx="38404800" cy="11460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463"/>
            <a:ext cx="38404800" cy="79486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7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1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263" y="1752600"/>
            <a:ext cx="11041062" cy="27897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1075" y="1752600"/>
            <a:ext cx="32970788" cy="278971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04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4088" y="8207375"/>
            <a:ext cx="44165837" cy="136921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4088" y="22029738"/>
            <a:ext cx="44165837" cy="7200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1075" y="8763000"/>
            <a:ext cx="22005925" cy="208867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763000"/>
            <a:ext cx="22005925" cy="208867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827325" y="30788333"/>
            <a:ext cx="6858000" cy="194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4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25" y="1752600"/>
            <a:ext cx="44165838" cy="636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425" y="8069263"/>
            <a:ext cx="21663025" cy="3954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425" y="12023725"/>
            <a:ext cx="21663025" cy="17686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875" y="8069263"/>
            <a:ext cx="21769388" cy="3954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875" y="12023725"/>
            <a:ext cx="21769388" cy="17686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8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25" y="2193925"/>
            <a:ext cx="16514763" cy="768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88" y="4740275"/>
            <a:ext cx="25923875" cy="23393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425" y="9875838"/>
            <a:ext cx="16514763" cy="18295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25" y="2193925"/>
            <a:ext cx="16514763" cy="768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69388" y="4740275"/>
            <a:ext cx="25923875" cy="2339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425" y="9875838"/>
            <a:ext cx="16514763" cy="18295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1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1075" y="1752600"/>
            <a:ext cx="44164250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1075" y="8763000"/>
            <a:ext cx="44164250" cy="20886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1075" y="30510163"/>
            <a:ext cx="1152048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307E2-8987-40A6-B39E-C28CFAC9F186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438" y="30510163"/>
            <a:ext cx="1728152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838" y="30510163"/>
            <a:ext cx="1152048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C5809-5CA1-492B-8293-C9755A9C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0" y="0"/>
            <a:ext cx="51206400" cy="4572000"/>
          </a:xfrm>
          <a:prstGeom prst="rect">
            <a:avLst/>
          </a:prstGeom>
          <a:solidFill>
            <a:srgbClr val="FC6C00"/>
          </a:solidFill>
          <a:ln>
            <a:noFill/>
          </a:ln>
        </p:spPr>
        <p:txBody>
          <a:bodyPr lIns="147585" tIns="73792" rIns="147585" bIns="73792"/>
          <a:lstStyle>
            <a:lvl1pPr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6" name="Rectangle 41"/>
          <p:cNvSpPr>
            <a:spLocks noChangeArrowheads="1"/>
          </p:cNvSpPr>
          <p:nvPr/>
        </p:nvSpPr>
        <p:spPr bwMode="auto">
          <a:xfrm>
            <a:off x="0" y="0"/>
            <a:ext cx="51206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7562" tIns="73781" rIns="147562" bIns="73781" anchor="ctr"/>
          <a:lstStyle>
            <a:lvl1pPr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5300" i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7" name="AutoShape 47"/>
          <p:cNvSpPr>
            <a:spLocks noChangeArrowheads="1"/>
          </p:cNvSpPr>
          <p:nvPr/>
        </p:nvSpPr>
        <p:spPr bwMode="auto">
          <a:xfrm>
            <a:off x="493714" y="5029200"/>
            <a:ext cx="15947136" cy="1371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solidFill>
              <a:srgbClr val="2163A1"/>
            </a:solidFill>
          </a:ln>
        </p:spPr>
        <p:txBody>
          <a:bodyPr wrap="none" lIns="147585" tIns="73792" rIns="147585" bIns="73792" anchor="ctr"/>
          <a:lstStyle>
            <a:lvl1pPr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0598"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47502" y="16880421"/>
            <a:ext cx="15947136" cy="1371600"/>
            <a:chOff x="493714" y="18026064"/>
            <a:chExt cx="15908340" cy="1371600"/>
          </a:xfrm>
          <a:solidFill>
            <a:schemeClr val="accent2"/>
          </a:solidFill>
        </p:grpSpPr>
        <p:sp>
          <p:nvSpPr>
            <p:cNvPr id="5125" name="AutoShape 56"/>
            <p:cNvSpPr>
              <a:spLocks noChangeArrowheads="1"/>
            </p:cNvSpPr>
            <p:nvPr/>
          </p:nvSpPr>
          <p:spPr bwMode="auto">
            <a:xfrm>
              <a:off x="493717" y="18026064"/>
              <a:ext cx="15908337" cy="1371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47585" tIns="73792" rIns="147585" bIns="73792" anchor="ctr"/>
            <a:lstStyle>
              <a:lvl1pPr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0598">
                <a:cs typeface="Arial" panose="020B0604020202020204" pitchFamily="34" charset="0"/>
              </a:endParaRPr>
            </a:p>
          </p:txBody>
        </p:sp>
        <p:sp>
          <p:nvSpPr>
            <p:cNvPr id="5128" name="Text Box 4"/>
            <p:cNvSpPr txBox="1">
              <a:spLocks noChangeArrowheads="1"/>
            </p:cNvSpPr>
            <p:nvPr/>
          </p:nvSpPr>
          <p:spPr bwMode="auto">
            <a:xfrm>
              <a:off x="493714" y="18191166"/>
              <a:ext cx="15735300" cy="10415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7562" tIns="73781" rIns="147562" bIns="73781">
              <a:spAutoFit/>
            </a:bodyPr>
            <a:lstStyle>
              <a:lvl1pPr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5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METHOD</a:t>
              </a:r>
            </a:p>
          </p:txBody>
        </p:sp>
      </p:grp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684172" y="5238779"/>
            <a:ext cx="14592300" cy="104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7562" tIns="73781" rIns="147562" bIns="73781">
            <a:spAutoFit/>
          </a:bodyPr>
          <a:lstStyle>
            <a:lvl1pPr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800" b="1">
                <a:solidFill>
                  <a:schemeClr val="bg1"/>
                </a:solidFill>
                <a:cs typeface="Arial" panose="020B0604020202020204" pitchFamily="34" charset="0"/>
              </a:rPr>
              <a:t>BACKGROUND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4801973" y="13186745"/>
            <a:ext cx="15946438" cy="1371600"/>
            <a:chOff x="34726565" y="11658600"/>
            <a:chExt cx="15946438" cy="1371600"/>
          </a:xfrm>
          <a:solidFill>
            <a:schemeClr val="accent2"/>
          </a:solidFill>
        </p:grpSpPr>
        <p:sp>
          <p:nvSpPr>
            <p:cNvPr id="5124" name="AutoShape 57"/>
            <p:cNvSpPr>
              <a:spLocks noChangeArrowheads="1"/>
            </p:cNvSpPr>
            <p:nvPr/>
          </p:nvSpPr>
          <p:spPr bwMode="auto">
            <a:xfrm>
              <a:off x="34726565" y="11658600"/>
              <a:ext cx="15946438" cy="1371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47585" tIns="73792" rIns="147585" bIns="73792" anchor="ctr"/>
            <a:lstStyle>
              <a:lvl1pPr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0598">
                <a:cs typeface="Arial" panose="020B0604020202020204" pitchFamily="34" charset="0"/>
              </a:endParaRPr>
            </a:p>
          </p:txBody>
        </p:sp>
        <p:sp>
          <p:nvSpPr>
            <p:cNvPr id="5130" name="Text Box 7"/>
            <p:cNvSpPr txBox="1">
              <a:spLocks noChangeArrowheads="1"/>
            </p:cNvSpPr>
            <p:nvPr/>
          </p:nvSpPr>
          <p:spPr bwMode="auto">
            <a:xfrm>
              <a:off x="34801973" y="11769834"/>
              <a:ext cx="15813875" cy="10415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47562" tIns="73781" rIns="147562" bIns="73781">
              <a:spAutoFit/>
            </a:bodyPr>
            <a:lstStyle>
              <a:lvl1pPr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5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CONCLUSIONS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3714" y="13716000"/>
            <a:ext cx="15947136" cy="1371600"/>
            <a:chOff x="493714" y="13944600"/>
            <a:chExt cx="15908340" cy="1371600"/>
          </a:xfrm>
          <a:solidFill>
            <a:schemeClr val="accent2"/>
          </a:solidFill>
        </p:grpSpPr>
        <p:sp>
          <p:nvSpPr>
            <p:cNvPr id="5122" name="AutoShape 47"/>
            <p:cNvSpPr>
              <a:spLocks noChangeArrowheads="1"/>
            </p:cNvSpPr>
            <p:nvPr/>
          </p:nvSpPr>
          <p:spPr bwMode="auto">
            <a:xfrm>
              <a:off x="493717" y="13944600"/>
              <a:ext cx="15908337" cy="1371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47585" tIns="73792" rIns="147585" bIns="73792" anchor="ctr"/>
            <a:lstStyle>
              <a:lvl1pPr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0598">
                <a:cs typeface="Arial" panose="020B0604020202020204" pitchFamily="34" charset="0"/>
              </a:endParaRPr>
            </a:p>
          </p:txBody>
        </p:sp>
        <p:sp>
          <p:nvSpPr>
            <p:cNvPr id="5131" name="Text Box 5"/>
            <p:cNvSpPr txBox="1">
              <a:spLocks noChangeArrowheads="1"/>
            </p:cNvSpPr>
            <p:nvPr/>
          </p:nvSpPr>
          <p:spPr bwMode="auto">
            <a:xfrm>
              <a:off x="493714" y="14137328"/>
              <a:ext cx="15735300" cy="10415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7562" tIns="73781" rIns="147562" bIns="73781">
              <a:spAutoFit/>
            </a:bodyPr>
            <a:lstStyle>
              <a:lvl1pPr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5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OBJECTIVES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803703" y="26858613"/>
            <a:ext cx="15947136" cy="1371600"/>
            <a:chOff x="34702750" y="27203400"/>
            <a:chExt cx="15913100" cy="1371600"/>
          </a:xfrm>
          <a:solidFill>
            <a:schemeClr val="accent2"/>
          </a:solidFill>
        </p:grpSpPr>
        <p:sp>
          <p:nvSpPr>
            <p:cNvPr id="5132" name="AutoShape 57"/>
            <p:cNvSpPr>
              <a:spLocks noChangeArrowheads="1"/>
            </p:cNvSpPr>
            <p:nvPr/>
          </p:nvSpPr>
          <p:spPr bwMode="auto">
            <a:xfrm>
              <a:off x="34702750" y="27203400"/>
              <a:ext cx="15913100" cy="1371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47585" tIns="73792" rIns="147585" bIns="73792" anchor="ctr"/>
            <a:lstStyle>
              <a:lvl1pPr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0598">
                <a:cs typeface="Arial" panose="020B0604020202020204" pitchFamily="34" charset="0"/>
              </a:endParaRPr>
            </a:p>
          </p:txBody>
        </p:sp>
        <p:sp>
          <p:nvSpPr>
            <p:cNvPr id="5133" name="Text Box 7"/>
            <p:cNvSpPr txBox="1">
              <a:spLocks noChangeArrowheads="1"/>
            </p:cNvSpPr>
            <p:nvPr/>
          </p:nvSpPr>
          <p:spPr bwMode="auto">
            <a:xfrm>
              <a:off x="36401377" y="27368502"/>
              <a:ext cx="12515850" cy="10415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7562" tIns="73781" rIns="147562" bIns="73781">
              <a:spAutoFit/>
            </a:bodyPr>
            <a:lstStyle>
              <a:lvl1pPr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5800" b="1">
                  <a:solidFill>
                    <a:schemeClr val="bg1"/>
                  </a:solidFill>
                  <a:cs typeface="Arial" panose="020B0604020202020204" pitchFamily="34" charset="0"/>
                </a:rPr>
                <a:t>REFERENCES</a:t>
              </a:r>
            </a:p>
          </p:txBody>
        </p:sp>
      </p:grpSp>
      <p:sp>
        <p:nvSpPr>
          <p:cNvPr id="5134" name="Rectangle 44"/>
          <p:cNvSpPr>
            <a:spLocks noChangeArrowheads="1"/>
          </p:cNvSpPr>
          <p:nvPr/>
        </p:nvSpPr>
        <p:spPr bwMode="auto">
          <a:xfrm>
            <a:off x="-119063" y="32201577"/>
            <a:ext cx="51325463" cy="8104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47585" tIns="73792" rIns="147585" bIns="73792"/>
          <a:lstStyle>
            <a:lvl1pPr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0598">
              <a:cs typeface="Arial" panose="020B0604020202020204" pitchFamily="34" charset="0"/>
            </a:endParaRPr>
          </a:p>
        </p:txBody>
      </p:sp>
      <p:sp>
        <p:nvSpPr>
          <p:cNvPr id="5135" name="Rectangle 27"/>
          <p:cNvSpPr>
            <a:spLocks noChangeArrowheads="1"/>
          </p:cNvSpPr>
          <p:nvPr/>
        </p:nvSpPr>
        <p:spPr bwMode="auto">
          <a:xfrm>
            <a:off x="533400" y="31089602"/>
            <a:ext cx="28625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7562" tIns="73781" rIns="147562" bIns="73781" anchor="ctr"/>
          <a:lstStyle>
            <a:lvl1pPr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193925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9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36" name="Rectangle 66"/>
          <p:cNvSpPr>
            <a:spLocks noChangeArrowheads="1"/>
          </p:cNvSpPr>
          <p:nvPr/>
        </p:nvSpPr>
        <p:spPr bwMode="auto">
          <a:xfrm>
            <a:off x="46228000" y="31813502"/>
            <a:ext cx="17780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7562" tIns="73781" rIns="147562" bIns="73781" anchor="ctr"/>
          <a:lstStyle>
            <a:lvl1pPr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endParaRPr lang="en-US" altLang="en-US" sz="1899" i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58400" y="325965"/>
            <a:ext cx="32415163" cy="2554545"/>
          </a:xfrm>
          <a:prstGeom prst="rect">
            <a:avLst/>
          </a:prstGeom>
          <a:solidFill>
            <a:srgbClr val="FC6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US" sz="8000" b="1" dirty="0">
                <a:solidFill>
                  <a:schemeClr val="bg1"/>
                </a:solidFill>
                <a:cs typeface="Arial" panose="020B0604020202020204" pitchFamily="34" charset="0"/>
              </a:rPr>
              <a:t>Collagen Levels Throughout Skeletal Muscle Recovery in Adult and Aged Rats</a:t>
            </a:r>
            <a:endParaRPr lang="en-US" altLang="en-US" sz="8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56110" y="2819496"/>
            <a:ext cx="35906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cs typeface="Arial" panose="020B0604020202020204" pitchFamily="34" charset="0"/>
              </a:rPr>
              <a:t>Authors: Alex Perry</a:t>
            </a:r>
            <a:r>
              <a:rPr lang="en-US" sz="5400" baseline="30000" dirty="0">
                <a:solidFill>
                  <a:schemeClr val="bg1"/>
                </a:solidFill>
              </a:rPr>
              <a:t>1</a:t>
            </a:r>
            <a:r>
              <a:rPr lang="en-GB" sz="5400" dirty="0">
                <a:solidFill>
                  <a:schemeClr val="bg1"/>
                </a:solidFill>
                <a:cs typeface="Arial" panose="020B0604020202020204" pitchFamily="34" charset="0"/>
              </a:rPr>
              <a:t>, Zach Hettinger</a:t>
            </a:r>
            <a:r>
              <a:rPr lang="en-US" sz="5400" baseline="30000" dirty="0">
                <a:solidFill>
                  <a:schemeClr val="bg1"/>
                </a:solidFill>
              </a:rPr>
              <a:t>2</a:t>
            </a:r>
            <a:r>
              <a:rPr lang="en-GB" sz="5400" dirty="0">
                <a:solidFill>
                  <a:schemeClr val="bg1"/>
                </a:solidFill>
                <a:cs typeface="Arial" panose="020B0604020202020204" pitchFamily="34" charset="0"/>
              </a:rPr>
              <a:t>, Amy Confides</a:t>
            </a:r>
            <a:r>
              <a:rPr lang="en-US" sz="5400" baseline="30000" dirty="0">
                <a:solidFill>
                  <a:schemeClr val="bg1"/>
                </a:solidFill>
              </a:rPr>
              <a:t>2</a:t>
            </a:r>
            <a:r>
              <a:rPr lang="en-GB" sz="5400" dirty="0">
                <a:solidFill>
                  <a:schemeClr val="bg1"/>
                </a:solidFill>
                <a:cs typeface="Arial" panose="020B0604020202020204" pitchFamily="34" charset="0"/>
              </a:rPr>
              <a:t>, Esther Dupont </a:t>
            </a:r>
            <a:r>
              <a:rPr lang="en-GB" sz="5400" dirty="0" err="1">
                <a:solidFill>
                  <a:schemeClr val="bg1"/>
                </a:solidFill>
                <a:cs typeface="Arial" panose="020B0604020202020204" pitchFamily="34" charset="0"/>
              </a:rPr>
              <a:t>Versteegden</a:t>
            </a:r>
            <a:r>
              <a:rPr lang="en-US" sz="5400" baseline="30000" dirty="0">
                <a:solidFill>
                  <a:schemeClr val="bg1"/>
                </a:solidFill>
              </a:rPr>
              <a:t>2</a:t>
            </a:r>
            <a:r>
              <a:rPr lang="en-GB" sz="5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endParaRPr lang="en-US" altLang="en-US" sz="3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36745" y="3922593"/>
            <a:ext cx="51679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baseline="300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3600" baseline="30000" dirty="0">
                <a:solidFill>
                  <a:schemeClr val="bg1"/>
                </a:solidFill>
              </a:rPr>
              <a:t>1</a:t>
            </a:r>
            <a:r>
              <a:rPr lang="en-US" sz="3600" i="1" baseline="30000" dirty="0">
                <a:solidFill>
                  <a:schemeClr val="bg1"/>
                </a:solidFill>
                <a:cs typeface="Arial" panose="020B0604020202020204" pitchFamily="34" charset="0"/>
              </a:rPr>
              <a:t>Center for Muscle Biology, University of Kentucky, Lexington KY 40536</a:t>
            </a: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sz="3600" baseline="30000" dirty="0">
                <a:solidFill>
                  <a:schemeClr val="bg1"/>
                </a:solidFill>
              </a:rPr>
              <a:t>2</a:t>
            </a:r>
            <a:r>
              <a:rPr lang="en-US" sz="3600" i="1" baseline="30000" dirty="0">
                <a:solidFill>
                  <a:schemeClr val="bg1"/>
                </a:solidFill>
                <a:cs typeface="Arial" panose="020B0604020202020204" pitchFamily="34" charset="0"/>
              </a:rPr>
              <a:t>Department of Biology, Georgetown College, Georgetown KY 40324</a:t>
            </a:r>
            <a:endParaRPr lang="en-US" sz="3600" dirty="0">
              <a:cs typeface="Arial" panose="020B0604020202020204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4801973" y="22973176"/>
            <a:ext cx="15944850" cy="1371600"/>
            <a:chOff x="34671000" y="15773400"/>
            <a:chExt cx="15944850" cy="1371600"/>
          </a:xfrm>
          <a:solidFill>
            <a:schemeClr val="accent2"/>
          </a:solidFill>
        </p:grpSpPr>
        <p:sp>
          <p:nvSpPr>
            <p:cNvPr id="63" name="AutoShape 57"/>
            <p:cNvSpPr>
              <a:spLocks noChangeArrowheads="1"/>
            </p:cNvSpPr>
            <p:nvPr/>
          </p:nvSpPr>
          <p:spPr bwMode="auto">
            <a:xfrm>
              <a:off x="34671000" y="15773400"/>
              <a:ext cx="15944850" cy="1371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47585" tIns="73792" rIns="147585" bIns="73792" anchor="ctr"/>
            <a:lstStyle>
              <a:lvl1pPr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0598">
                <a:cs typeface="Arial" panose="020B0604020202020204" pitchFamily="34" charset="0"/>
              </a:endParaRPr>
            </a:p>
          </p:txBody>
        </p: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36372801" y="15978192"/>
              <a:ext cx="13169900" cy="10415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7562" tIns="73781" rIns="147562" bIns="73781">
              <a:spAutoFit/>
            </a:bodyPr>
            <a:lstStyle>
              <a:lvl1pPr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5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FUTURE DIRECTIONS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4575092" y="4976658"/>
            <a:ext cx="15947136" cy="1371600"/>
            <a:chOff x="17992725" y="4997452"/>
            <a:chExt cx="16002000" cy="1350172"/>
          </a:xfrm>
          <a:solidFill>
            <a:schemeClr val="accent2"/>
          </a:solidFill>
        </p:grpSpPr>
        <p:sp>
          <p:nvSpPr>
            <p:cNvPr id="75" name="AutoShape 57"/>
            <p:cNvSpPr>
              <a:spLocks noChangeArrowheads="1"/>
            </p:cNvSpPr>
            <p:nvPr/>
          </p:nvSpPr>
          <p:spPr bwMode="auto">
            <a:xfrm>
              <a:off x="17992725" y="4997452"/>
              <a:ext cx="16002000" cy="1350172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47585" tIns="73792" rIns="147585" bIns="73792" anchor="ctr"/>
            <a:lstStyle>
              <a:lvl1pPr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0598">
                <a:cs typeface="Arial" panose="020B0604020202020204" pitchFamily="34" charset="0"/>
              </a:endParaRPr>
            </a:p>
          </p:txBody>
        </p:sp>
        <p:sp>
          <p:nvSpPr>
            <p:cNvPr id="76" name="Text Box 7"/>
            <p:cNvSpPr txBox="1">
              <a:spLocks noChangeArrowheads="1"/>
            </p:cNvSpPr>
            <p:nvPr/>
          </p:nvSpPr>
          <p:spPr bwMode="auto">
            <a:xfrm>
              <a:off x="20932775" y="5194302"/>
              <a:ext cx="10121900" cy="10415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7562" tIns="73781" rIns="147562" bIns="73781">
              <a:spAutoFit/>
            </a:bodyPr>
            <a:lstStyle>
              <a:lvl1pPr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5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RESULTS CONTINUED</a:t>
              </a:r>
            </a:p>
          </p:txBody>
        </p:sp>
      </p:grp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9117D45C-147F-1C49-8260-903875DD1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848" y="263850"/>
            <a:ext cx="6155662" cy="4044299"/>
          </a:xfrm>
          <a:prstGeom prst="rect">
            <a:avLst/>
          </a:prstGeom>
          <a:effectLst>
            <a:softEdge rad="255537"/>
          </a:effectLst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A4ECB289-C056-AE47-BB9C-521838C0C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02163" y="263850"/>
            <a:ext cx="6790018" cy="4042849"/>
          </a:xfrm>
          <a:prstGeom prst="rect">
            <a:avLst/>
          </a:prstGeom>
          <a:effectLst>
            <a:softEdge rad="230336"/>
          </a:effec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2593673-2EF7-DE4E-9837-B973BDF5A5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83593" y="15608920"/>
            <a:ext cx="16427832" cy="1379937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D2F5428-6076-2B4C-8400-92A2A2E01F20}"/>
              </a:ext>
            </a:extLst>
          </p:cNvPr>
          <p:cNvSpPr txBox="1"/>
          <p:nvPr/>
        </p:nvSpPr>
        <p:spPr>
          <a:xfrm>
            <a:off x="533399" y="6817694"/>
            <a:ext cx="15733989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Sarcopenia, the loss of mass and function in skeletal muscle, can cause reduction in the quality of life- and the recovery process is thought to be slower in aged individuals.</a:t>
            </a:r>
          </a:p>
          <a:p>
            <a:r>
              <a:rPr lang="en-US" sz="4000" dirty="0"/>
              <a:t>• Previous literature determined muscle exhibits an anabolic resistance that prevents effective recovery of muscle mass and function and impairs the utility of many therapeutic interventions (Van Pelt et al, 2019).</a:t>
            </a:r>
          </a:p>
          <a:p>
            <a:r>
              <a:rPr lang="en-US" sz="4000" dirty="0"/>
              <a:t>• There is some evidence that collagen types I and III may promote muscle growth and regeneration (</a:t>
            </a:r>
            <a:r>
              <a:rPr lang="en-US" sz="4000" dirty="0" err="1"/>
              <a:t>Duance</a:t>
            </a:r>
            <a:r>
              <a:rPr lang="en-US" sz="4000" dirty="0"/>
              <a:t> et al, 1997). </a:t>
            </a:r>
          </a:p>
          <a:p>
            <a:r>
              <a:rPr lang="en-US" sz="4000" dirty="0"/>
              <a:t>• Collagen is the most abundant fibrous protein within the interstitial ECM (Gillies and Lieber, 2012).</a:t>
            </a:r>
          </a:p>
          <a:p>
            <a:pPr marL="571500" indent="-571500">
              <a:buFontTx/>
              <a:buChar char="-"/>
            </a:pPr>
            <a:endParaRPr lang="en-US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7BFA3E-FC02-7046-A427-AEC30250755F}"/>
              </a:ext>
            </a:extLst>
          </p:cNvPr>
          <p:cNvSpPr txBox="1"/>
          <p:nvPr/>
        </p:nvSpPr>
        <p:spPr>
          <a:xfrm>
            <a:off x="533400" y="15352534"/>
            <a:ext cx="14592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• Determine the relationship between sarcopenia and collagen levels in the ECM of aged vs. adult rats.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A13F93-CE1F-C54C-B069-CAFA4E77E9F5}"/>
              </a:ext>
            </a:extLst>
          </p:cNvPr>
          <p:cNvSpPr txBox="1"/>
          <p:nvPr/>
        </p:nvSpPr>
        <p:spPr>
          <a:xfrm>
            <a:off x="34801973" y="14871439"/>
            <a:ext cx="15720255" cy="10479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/>
              <a:t>• Results of this study show collagen levels in the extracellular matrix elevation appears to remain high after hind limb suspension, and throughout the entirety of a 60-day recovery period (2,3). </a:t>
            </a:r>
          </a:p>
          <a:p>
            <a:r>
              <a:rPr lang="en-US" sz="4200" dirty="0"/>
              <a:t>	- More research is needed to explore orientation of collagen type I and III fibers, and its role in skeletal muscle recovery</a:t>
            </a:r>
          </a:p>
          <a:p>
            <a:r>
              <a:rPr lang="en-US" sz="4200" dirty="0"/>
              <a:t>• Data represents clear fluctuations regarding recovery (reload) time.</a:t>
            </a:r>
          </a:p>
          <a:p>
            <a:r>
              <a:rPr lang="en-US" sz="4200" dirty="0"/>
              <a:t>• Data suggests a difference in recovery in aged and adult rats. </a:t>
            </a:r>
          </a:p>
          <a:p>
            <a:r>
              <a:rPr lang="en-US" sz="4200" dirty="0"/>
              <a:t>	- More research is needed to explore this idea. </a:t>
            </a:r>
          </a:p>
          <a:p>
            <a:r>
              <a:rPr lang="en-US" sz="4200" dirty="0"/>
              <a:t>• Results of this study align with previous research concerning skeletal muscle damage and recovery. </a:t>
            </a:r>
          </a:p>
          <a:p>
            <a:endParaRPr lang="en-US" dirty="0"/>
          </a:p>
        </p:txBody>
      </p:sp>
      <p:pic>
        <p:nvPicPr>
          <p:cNvPr id="53" name="Picture 52" descr="Chart, bar chart&#10;&#10;Description automatically generated">
            <a:extLst>
              <a:ext uri="{FF2B5EF4-FFF2-40B4-BE49-F238E27FC236}">
                <a16:creationId xmlns:a16="http://schemas.microsoft.com/office/drawing/2014/main" id="{5F73F60B-3CBA-D84B-AE44-6C16F148E4C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7066138" y="4724786"/>
            <a:ext cx="16912194" cy="1316873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20D7EB0-1DDB-2742-A914-E5199E767C09}"/>
              </a:ext>
            </a:extLst>
          </p:cNvPr>
          <p:cNvSpPr txBox="1"/>
          <p:nvPr/>
        </p:nvSpPr>
        <p:spPr>
          <a:xfrm>
            <a:off x="20310183" y="6874539"/>
            <a:ext cx="10586033" cy="6504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Adult vs. Aged Collagen Area/Total Area</a:t>
            </a: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7531646" y="5050145"/>
            <a:ext cx="15947136" cy="1371600"/>
            <a:chOff x="17992725" y="4997452"/>
            <a:chExt cx="16002000" cy="1350172"/>
          </a:xfrm>
          <a:solidFill>
            <a:schemeClr val="accent2"/>
          </a:solidFill>
        </p:grpSpPr>
        <p:sp>
          <p:nvSpPr>
            <p:cNvPr id="5139" name="AutoShape 57"/>
            <p:cNvSpPr>
              <a:spLocks noChangeArrowheads="1"/>
            </p:cNvSpPr>
            <p:nvPr/>
          </p:nvSpPr>
          <p:spPr bwMode="auto">
            <a:xfrm>
              <a:off x="17992725" y="4997452"/>
              <a:ext cx="16002000" cy="1350172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47585" tIns="73792" rIns="147585" bIns="73792" anchor="ctr"/>
            <a:lstStyle>
              <a:lvl1pPr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0598">
                <a:cs typeface="Arial" panose="020B0604020202020204" pitchFamily="34" charset="0"/>
              </a:endParaRPr>
            </a:p>
          </p:txBody>
        </p:sp>
        <p:sp>
          <p:nvSpPr>
            <p:cNvPr id="5140" name="Text Box 7"/>
            <p:cNvSpPr txBox="1">
              <a:spLocks noChangeArrowheads="1"/>
            </p:cNvSpPr>
            <p:nvPr/>
          </p:nvSpPr>
          <p:spPr bwMode="auto">
            <a:xfrm>
              <a:off x="20932775" y="5194302"/>
              <a:ext cx="10121900" cy="10415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7562" tIns="73781" rIns="147562" bIns="73781">
              <a:spAutoFit/>
            </a:bodyPr>
            <a:lstStyle>
              <a:lvl1pPr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2193925"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2193925" eaLnBrk="0" fontAlgn="base" hangingPunct="0">
                <a:spcBef>
                  <a:spcPct val="0"/>
                </a:spcBef>
                <a:spcAft>
                  <a:spcPct val="0"/>
                </a:spcAft>
                <a:defRPr sz="171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5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CFD9A73-97E5-514A-BE6E-327B05A45070}"/>
              </a:ext>
            </a:extLst>
          </p:cNvPr>
          <p:cNvSpPr txBox="1"/>
          <p:nvPr/>
        </p:nvSpPr>
        <p:spPr>
          <a:xfrm>
            <a:off x="34575092" y="6800230"/>
            <a:ext cx="159471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• A Two- Way ANOVA grouped analysis test compared reload times with age and analyzed total collagen area (</a:t>
            </a:r>
            <a:r>
              <a:rPr lang="en-US" sz="4000" i="1" dirty="0"/>
              <a:t>µ</a:t>
            </a:r>
            <a:r>
              <a:rPr lang="en-US" sz="4000" dirty="0"/>
              <a:t>m2): total muscle area (</a:t>
            </a:r>
            <a:r>
              <a:rPr lang="en-US" sz="4000" i="1" dirty="0"/>
              <a:t>µ</a:t>
            </a:r>
            <a:r>
              <a:rPr lang="en-US" sz="4000" dirty="0"/>
              <a:t>m2) and revealed a significant relationship.</a:t>
            </a:r>
          </a:p>
          <a:p>
            <a:r>
              <a:rPr lang="en-US" sz="4000" dirty="0"/>
              <a:t>	• Reload time: p &lt;0.0001</a:t>
            </a:r>
          </a:p>
          <a:p>
            <a:r>
              <a:rPr lang="en-US" sz="4000" dirty="0"/>
              <a:t>	• Age: p &lt;0.0001</a:t>
            </a:r>
          </a:p>
          <a:p>
            <a:r>
              <a:rPr lang="en-US" sz="4000" dirty="0"/>
              <a:t>•A Two- Way ANOVA grouped analysis test compared reload times with age and analyzed total collagen area (</a:t>
            </a:r>
            <a:r>
              <a:rPr lang="en-US" sz="4000" i="1" dirty="0"/>
              <a:t>µ</a:t>
            </a:r>
            <a:r>
              <a:rPr lang="en-US" sz="4000" dirty="0"/>
              <a:t>m2): total non-collagen area (</a:t>
            </a:r>
            <a:r>
              <a:rPr lang="en-US" sz="4000" i="1" dirty="0"/>
              <a:t>µ</a:t>
            </a:r>
            <a:r>
              <a:rPr lang="en-US" sz="4000" dirty="0"/>
              <a:t>m2) and revealed a significant relationship</a:t>
            </a:r>
          </a:p>
          <a:p>
            <a:r>
              <a:rPr lang="en-US" sz="4000" dirty="0"/>
              <a:t>	• Reload time: p &lt;0.0001</a:t>
            </a:r>
          </a:p>
          <a:p>
            <a:r>
              <a:rPr lang="en-US" sz="4000" dirty="0"/>
              <a:t>	• Age: p&lt;0.0001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BD780B-ABED-7648-9C1A-D4B9FCBDB762}"/>
              </a:ext>
            </a:extLst>
          </p:cNvPr>
          <p:cNvSpPr txBox="1"/>
          <p:nvPr/>
        </p:nvSpPr>
        <p:spPr>
          <a:xfrm>
            <a:off x="19839734" y="18903609"/>
            <a:ext cx="1238809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Adult vs. Aged Collagen Area/ Non- Collagen Area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6B09E9-EDB0-4947-9B3A-1779F6E8CEF0}"/>
              </a:ext>
            </a:extLst>
          </p:cNvPr>
          <p:cNvSpPr txBox="1"/>
          <p:nvPr/>
        </p:nvSpPr>
        <p:spPr>
          <a:xfrm>
            <a:off x="17914168" y="16201567"/>
            <a:ext cx="149362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Fig.2: Collagen levels (µm2): total area of cross section (µm2) of the gastrocnemius muscle cross sections in a healthy population (n=54) prior to (WB control) and following (post- reloading time) 7 days of hind- limb suspension. Error bars are SEM. *p&lt;01.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5CD57A-94D4-8044-A9D8-52E390719939}"/>
              </a:ext>
            </a:extLst>
          </p:cNvPr>
          <p:cNvSpPr txBox="1"/>
          <p:nvPr/>
        </p:nvSpPr>
        <p:spPr>
          <a:xfrm>
            <a:off x="18096352" y="28384612"/>
            <a:ext cx="152260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Fig. 3: Collagen levels (µm2): total area of non-collagen (µm2) of the gastrocnemius muscle cross sections in a healthy population (n=54) prior to (WB control) and following (post-reloading time) 7 days of hind- limb suspension. Error bars are SEM. *p&lt;01.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EF8516-A28D-A140-8A41-D3EB56237C6A}"/>
              </a:ext>
            </a:extLst>
          </p:cNvPr>
          <p:cNvSpPr txBox="1"/>
          <p:nvPr/>
        </p:nvSpPr>
        <p:spPr>
          <a:xfrm>
            <a:off x="17671308" y="17676219"/>
            <a:ext cx="17130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Following 7 day HLS, in comparison to total area, collagen levels remain high throughout recovery.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E004BE-AB9A-FD4B-94A0-EB76E87E6BC0}"/>
              </a:ext>
            </a:extLst>
          </p:cNvPr>
          <p:cNvSpPr txBox="1"/>
          <p:nvPr/>
        </p:nvSpPr>
        <p:spPr>
          <a:xfrm>
            <a:off x="18733562" y="29784645"/>
            <a:ext cx="14577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Following 7 day HLS, in comparison to non- collagen areas collagen levels remain high throughout recovery.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B7A283-31A0-8148-9F8A-6EC8D9FDAC40}"/>
              </a:ext>
            </a:extLst>
          </p:cNvPr>
          <p:cNvSpPr txBox="1"/>
          <p:nvPr/>
        </p:nvSpPr>
        <p:spPr>
          <a:xfrm>
            <a:off x="34764825" y="24479017"/>
            <a:ext cx="157202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• Further investigate the role of collagen fiber orientation in skeletal muscle recovery</a:t>
            </a:r>
          </a:p>
          <a:p>
            <a:r>
              <a:rPr lang="en-US" sz="3600" dirty="0"/>
              <a:t>• Explore the mechanical differences in skeletal muscle recovery in young vs. old rats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1C6AFC-0488-3440-B851-391CB581245A}"/>
              </a:ext>
            </a:extLst>
          </p:cNvPr>
          <p:cNvSpPr txBox="1"/>
          <p:nvPr/>
        </p:nvSpPr>
        <p:spPr>
          <a:xfrm>
            <a:off x="34877381" y="28384612"/>
            <a:ext cx="158138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Van Pelt, D. W., Confides, A. L., Abshire, S. M., Hunt, E. R., Dupont-</a:t>
            </a:r>
            <a:r>
              <a:rPr lang="en-US" sz="2400" dirty="0" err="1"/>
              <a:t>Versteegden</a:t>
            </a:r>
            <a:r>
              <a:rPr lang="en-US" sz="2400" dirty="0"/>
              <a:t>, E. E., &amp; Butterfield, T. A. (2019). Age-related responses to a bout of mechanotherapy in skeletal muscle of Rats. </a:t>
            </a:r>
            <a:r>
              <a:rPr lang="en-US" sz="2400" i="1" dirty="0"/>
              <a:t>Journal of Applied Physiology</a:t>
            </a:r>
            <a:r>
              <a:rPr lang="en-US" sz="2400" dirty="0"/>
              <a:t>, </a:t>
            </a:r>
            <a:r>
              <a:rPr lang="en-US" sz="2400" i="1" dirty="0"/>
              <a:t>127</a:t>
            </a:r>
            <a:r>
              <a:rPr lang="en-US" sz="2400" dirty="0"/>
              <a:t>(6), 1782–1791. https://</a:t>
            </a:r>
            <a:r>
              <a:rPr lang="en-US" sz="2400" dirty="0" err="1"/>
              <a:t>doi.org</a:t>
            </a:r>
            <a:r>
              <a:rPr lang="en-US" sz="2400" dirty="0"/>
              <a:t>/10.1152/japplphysiol.00641.2019 </a:t>
            </a:r>
          </a:p>
          <a:p>
            <a:r>
              <a:rPr lang="en-US" sz="2400" dirty="0"/>
              <a:t>2. </a:t>
            </a:r>
            <a:r>
              <a:rPr lang="en-US" sz="2400" dirty="0" err="1"/>
              <a:t>Duance</a:t>
            </a:r>
            <a:r>
              <a:rPr lang="en-US" sz="2400" dirty="0"/>
              <a:t>, V. C., </a:t>
            </a:r>
            <a:r>
              <a:rPr lang="en-US" sz="2400" dirty="0" err="1"/>
              <a:t>Restall</a:t>
            </a:r>
            <a:r>
              <a:rPr lang="en-US" sz="2400" dirty="0"/>
              <a:t>, D. J., Beard, H., </a:t>
            </a:r>
            <a:r>
              <a:rPr lang="en-US" sz="2400" dirty="0" err="1"/>
              <a:t>Bourne</a:t>
            </a:r>
            <a:r>
              <a:rPr lang="en-US" sz="2400" dirty="0"/>
              <a:t>, F. J., &amp; Bailey, A. J. (1977). The location of three collagen types in skeletal muscle. </a:t>
            </a:r>
            <a:r>
              <a:rPr lang="en-US" sz="2400" i="1" dirty="0"/>
              <a:t>FEBS Letters</a:t>
            </a:r>
            <a:r>
              <a:rPr lang="en-US" sz="2400" dirty="0"/>
              <a:t>, </a:t>
            </a:r>
            <a:r>
              <a:rPr lang="en-US" sz="2400" i="1" dirty="0"/>
              <a:t>79</a:t>
            </a:r>
            <a:r>
              <a:rPr lang="en-US" sz="2400" dirty="0"/>
              <a:t>(2), 248–252. </a:t>
            </a:r>
          </a:p>
          <a:p>
            <a:r>
              <a:rPr lang="en-US" sz="2400" dirty="0"/>
              <a:t>3. Gillies, A. R., &amp; Lieber, R. L. (2011). Structure and function of the skeletal muscle extracellular matrix. </a:t>
            </a:r>
            <a:r>
              <a:rPr lang="en-US" sz="2400" i="1" dirty="0"/>
              <a:t>Muscle &amp; Nerve</a:t>
            </a:r>
            <a:r>
              <a:rPr lang="en-US" sz="2400" dirty="0"/>
              <a:t>, </a:t>
            </a:r>
            <a:r>
              <a:rPr lang="en-US" sz="2400" i="1" dirty="0"/>
              <a:t>44</a:t>
            </a:r>
            <a:r>
              <a:rPr lang="en-US" sz="2400" dirty="0"/>
              <a:t>(3), 318–331.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82E79E-E9EA-E44C-8196-1C05FE7200DE}"/>
              </a:ext>
            </a:extLst>
          </p:cNvPr>
          <p:cNvSpPr txBox="1"/>
          <p:nvPr/>
        </p:nvSpPr>
        <p:spPr>
          <a:xfrm rot="16200000">
            <a:off x="18358172" y="10234014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Area (µm2)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178384-1FAC-9D48-BA84-914F2C4587DF}"/>
              </a:ext>
            </a:extLst>
          </p:cNvPr>
          <p:cNvSpPr txBox="1"/>
          <p:nvPr/>
        </p:nvSpPr>
        <p:spPr>
          <a:xfrm rot="16200000">
            <a:off x="18619782" y="22224632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Area (µm2)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9EB3C9-A063-5E45-99AA-4D7A3D62686C}"/>
              </a:ext>
            </a:extLst>
          </p:cNvPr>
          <p:cNvSpPr txBox="1"/>
          <p:nvPr/>
        </p:nvSpPr>
        <p:spPr>
          <a:xfrm>
            <a:off x="169925" y="18475153"/>
            <a:ext cx="813680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/>
              <a:t>Population</a:t>
            </a:r>
            <a:r>
              <a:rPr lang="en-US" sz="3800" dirty="0"/>
              <a:t>: N=51 (Male Population)</a:t>
            </a:r>
          </a:p>
          <a:p>
            <a:r>
              <a:rPr lang="en-US" sz="3800" dirty="0"/>
              <a:t>• Aged (Old) ~32 months </a:t>
            </a:r>
          </a:p>
          <a:p>
            <a:r>
              <a:rPr lang="en-US" sz="3800" dirty="0"/>
              <a:t>• Adult (Young)~10 months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2ED2FC-0B11-314A-B35B-3862F09BAD3F}"/>
              </a:ext>
            </a:extLst>
          </p:cNvPr>
          <p:cNvSpPr txBox="1"/>
          <p:nvPr/>
        </p:nvSpPr>
        <p:spPr>
          <a:xfrm>
            <a:off x="104739" y="20500312"/>
            <a:ext cx="77740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/>
              <a:t>Experimental Reloading Variations:</a:t>
            </a:r>
          </a:p>
          <a:p>
            <a:r>
              <a:rPr lang="en-US" sz="3800" dirty="0"/>
              <a:t>(time of resumed normal mobility after suspension)</a:t>
            </a:r>
          </a:p>
          <a:p>
            <a:r>
              <a:rPr lang="en-US" sz="3800" dirty="0"/>
              <a:t>• Weight bearing (control) n=10</a:t>
            </a:r>
          </a:p>
          <a:p>
            <a:r>
              <a:rPr lang="en-US" sz="3800" dirty="0"/>
              <a:t>• 0day n=12</a:t>
            </a:r>
          </a:p>
          <a:p>
            <a:r>
              <a:rPr lang="en-US" sz="3800" dirty="0"/>
              <a:t>• 7day n=6</a:t>
            </a:r>
          </a:p>
          <a:p>
            <a:r>
              <a:rPr lang="en-US" sz="3800" dirty="0"/>
              <a:t>• 15day n=12</a:t>
            </a:r>
          </a:p>
          <a:p>
            <a:r>
              <a:rPr lang="en-US" sz="3800" dirty="0"/>
              <a:t>• 60day n=11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7D40F6-EAF0-EE42-A2BC-DBBBC13AB506}"/>
              </a:ext>
            </a:extLst>
          </p:cNvPr>
          <p:cNvSpPr txBox="1"/>
          <p:nvPr/>
        </p:nvSpPr>
        <p:spPr>
          <a:xfrm>
            <a:off x="169925" y="25841154"/>
            <a:ext cx="1180833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/>
              <a:t>Experimental Design:</a:t>
            </a:r>
          </a:p>
          <a:p>
            <a:r>
              <a:rPr lang="en-US" sz="3800" dirty="0"/>
              <a:t>• Experimental groups hind- limb suspended for 7 days to induce muscle atrophy, and sacrificed based on reloading time</a:t>
            </a:r>
          </a:p>
          <a:p>
            <a:r>
              <a:rPr lang="en-US" sz="3800" dirty="0"/>
              <a:t>• Picrosirius red staining (Collagen I and III) on gastrocnemius muscle cross sections (PSR). </a:t>
            </a:r>
          </a:p>
          <a:p>
            <a:r>
              <a:rPr lang="en-US" sz="3800" dirty="0"/>
              <a:t>• Collagen area was compared, in ratio, with the remainder of skeletal muscle tissue (total µm-collagen), and with the total µm in the sample (constant through all samples).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F6501E-736D-9742-81E1-D6A57E01F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902" y="18946298"/>
            <a:ext cx="8786543" cy="589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D4B75CC-CBE5-A64C-8372-BC02095D0A94}"/>
              </a:ext>
            </a:extLst>
          </p:cNvPr>
          <p:cNvSpPr txBox="1"/>
          <p:nvPr/>
        </p:nvSpPr>
        <p:spPr>
          <a:xfrm>
            <a:off x="8906650" y="24989772"/>
            <a:ext cx="7774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Fig. 1: Collagen staining in a cross section of gastrocnemius muscle.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5786B8-B7BB-A849-9AD5-8A00ABF4BD76}"/>
              </a:ext>
            </a:extLst>
          </p:cNvPr>
          <p:cNvSpPr txBox="1"/>
          <p:nvPr/>
        </p:nvSpPr>
        <p:spPr>
          <a:xfrm>
            <a:off x="0" y="32369997"/>
            <a:ext cx="151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Funding received from the American Physiological Society.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b22d730e-0475-4d89-87b8-0a730240134b"/>
  <p:tag name="TPVERSION" val="6"/>
  <p:tag name="TPFULLVERSION" val="7.5.3.1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42CC3FD70E444180C7B2EDCD583A75" ma:contentTypeVersion="13" ma:contentTypeDescription="Create a new document." ma:contentTypeScope="" ma:versionID="0d25e295f42c9dda98f2b1897e864b6d">
  <xsd:schema xmlns:xsd="http://www.w3.org/2001/XMLSchema" xmlns:xs="http://www.w3.org/2001/XMLSchema" xmlns:p="http://schemas.microsoft.com/office/2006/metadata/properties" xmlns:ns3="b2eea7d3-29a4-495f-9410-13b80093c825" xmlns:ns4="88460beb-a1cc-4741-8c86-09fbbe81a802" targetNamespace="http://schemas.microsoft.com/office/2006/metadata/properties" ma:root="true" ma:fieldsID="54cf1918d546050e3d1eb6729cfa1616" ns3:_="" ns4:_="">
    <xsd:import namespace="b2eea7d3-29a4-495f-9410-13b80093c825"/>
    <xsd:import namespace="88460beb-a1cc-4741-8c86-09fbbe81a8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ea7d3-29a4-495f-9410-13b80093c8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60beb-a1cc-4741-8c86-09fbbe81a80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063BE6-BD7B-40B7-855E-8E208174BA46}">
  <ds:schemaRefs>
    <ds:schemaRef ds:uri="http://www.w3.org/XML/1998/namespace"/>
    <ds:schemaRef ds:uri="http://purl.org/dc/terms/"/>
    <ds:schemaRef ds:uri="http://schemas.microsoft.com/office/infopath/2007/PartnerControls"/>
    <ds:schemaRef ds:uri="b2eea7d3-29a4-495f-9410-13b80093c825"/>
    <ds:schemaRef ds:uri="http://purl.org/dc/elements/1.1/"/>
    <ds:schemaRef ds:uri="http://schemas.microsoft.com/office/2006/documentManagement/types"/>
    <ds:schemaRef ds:uri="http://schemas.microsoft.com/office/2006/metadata/properties"/>
    <ds:schemaRef ds:uri="88460beb-a1cc-4741-8c86-09fbbe81a802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242881-C8C7-40A1-A9C8-B6ACEB1771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976BD9-BA5C-41CC-A913-8A132B696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ea7d3-29a4-495f-9410-13b80093c825"/>
    <ds:schemaRef ds:uri="88460beb-a1cc-4741-8c86-09fbbe81a8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24829</TotalTime>
  <Words>937</Words>
  <Application>Microsoft Macintosh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>SciFor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Teresa Perry</cp:lastModifiedBy>
  <cp:revision>440</cp:revision>
  <cp:lastPrinted>2016-02-26T14:08:14Z</cp:lastPrinted>
  <dcterms:created xsi:type="dcterms:W3CDTF">2003-12-17T18:44:28Z</dcterms:created>
  <dcterms:modified xsi:type="dcterms:W3CDTF">2021-11-04T02:16:22Z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0x010100C842CC3FD70E444180C7B2EDCD583A75</vt:lpwstr>
  </property>
</Properties>
</file>