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64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  <a:srgbClr val="F39C79"/>
    <a:srgbClr val="D7FDED"/>
    <a:srgbClr val="5AAA46"/>
    <a:srgbClr val="A3E192"/>
    <a:srgbClr val="EBB44C"/>
    <a:srgbClr val="EAB44C"/>
    <a:srgbClr val="FDF1F6"/>
    <a:srgbClr val="6DA688"/>
    <a:srgbClr val="CCD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/>
    <p:restoredTop sz="95336"/>
  </p:normalViewPr>
  <p:slideViewPr>
    <p:cSldViewPr snapToGrid="0" snapToObjects="1">
      <p:cViewPr varScale="1">
        <p:scale>
          <a:sx n="116" d="100"/>
          <a:sy n="116" d="100"/>
        </p:scale>
        <p:origin x="3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7C946-0014-1A4C-9325-3D27A082EE1B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1D84-14D2-5F48-A63C-0DEDDA76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1D84-14D2-5F48-A63C-0DEDDA766F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1D84-14D2-5F48-A63C-0DEDDA766F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1D84-14D2-5F48-A63C-0DEDDA766F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2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1D84-14D2-5F48-A63C-0DEDDA766F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1D84-14D2-5F48-A63C-0DEDDA766F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1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865F-B115-AC4C-B0BD-375EB77B2E6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A1C9-5438-1946-8BE3-3C259E531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EAB44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37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4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4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4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23285D-4536-EA41-A5EC-400B8200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Phagocytic Role of Jedi-1 in the Meninges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3204C-B651-5F4C-BB6D-0517A6829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4929" y="980141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Tenzin Wangmo</a:t>
            </a:r>
          </a:p>
          <a:p>
            <a:pPr algn="l"/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Sunjong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 D. Carter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F1EF9-7771-FA44-AF02-E6595CD8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74" y="220610"/>
            <a:ext cx="517053" cy="864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1D16CF-65AA-594A-B4FC-0E717500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68" y="208276"/>
            <a:ext cx="745550" cy="9801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332A81-ED64-0148-9B25-CB6BFA82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20" y="220610"/>
            <a:ext cx="598339" cy="87376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7AF73-D316-E945-9CAD-9E90E9456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835" y="157798"/>
            <a:ext cx="1729753" cy="10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EEBA-4189-8A4B-9B41-B2D39377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30" y="2091439"/>
            <a:ext cx="4008169" cy="424087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Helvetica" pitchFamily="2" charset="0"/>
              </a:rPr>
              <a:t>My Parents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Helvetica" pitchFamily="2" charset="0"/>
              </a:rPr>
              <a:t>Dr. Bruce D. Carter, Chris and lab members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Helvetica" pitchFamily="2" charset="0"/>
              </a:rPr>
              <a:t>The </a:t>
            </a:r>
            <a:r>
              <a:rPr lang="en-US" sz="2000" dirty="0" err="1">
                <a:latin typeface="Helvetica" pitchFamily="2" charset="0"/>
              </a:rPr>
              <a:t>Aspirnaut</a:t>
            </a:r>
            <a:r>
              <a:rPr lang="en-US" sz="2000" dirty="0">
                <a:latin typeface="Helvetica" pitchFamily="2" charset="0"/>
              </a:rPr>
              <a:t> team –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" pitchFamily="2" charset="0"/>
              </a:rPr>
              <a:t>Dr. Julie Hudson and Dr. Billy Hudson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" pitchFamily="2" charset="0"/>
              </a:rPr>
              <a:t>Coach Rachel Baugh and                  Ms. Irene </a:t>
            </a:r>
            <a:r>
              <a:rPr lang="en-US" sz="2000" dirty="0" err="1">
                <a:latin typeface="Helvetica" pitchFamily="2" charset="0"/>
              </a:rPr>
              <a:t>McKirgan</a:t>
            </a:r>
            <a:endParaRPr lang="en-US" sz="2000" dirty="0">
              <a:latin typeface="Helvetica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" pitchFamily="2" charset="0"/>
              </a:rPr>
              <a:t>Dr. </a:t>
            </a:r>
            <a:r>
              <a:rPr lang="en-US" sz="2000" dirty="0" err="1">
                <a:latin typeface="Helvetica" pitchFamily="2" charset="0"/>
              </a:rPr>
              <a:t>Tetyana</a:t>
            </a:r>
            <a:r>
              <a:rPr lang="en-US" sz="2000" dirty="0">
                <a:latin typeface="Helvetica" pitchFamily="2" charset="0"/>
              </a:rPr>
              <a:t> V. </a:t>
            </a:r>
            <a:r>
              <a:rPr lang="en-US" sz="2000" dirty="0" err="1">
                <a:latin typeface="Helvetica" pitchFamily="2" charset="0"/>
              </a:rPr>
              <a:t>Pedchenko</a:t>
            </a:r>
            <a:r>
              <a:rPr lang="en-US" sz="2000" dirty="0">
                <a:latin typeface="Helvetica" pitchFamily="2" charset="0"/>
              </a:rPr>
              <a:t>,      Dr. Elena </a:t>
            </a:r>
            <a:r>
              <a:rPr lang="en-US" sz="2000" dirty="0" err="1">
                <a:latin typeface="Helvetica" pitchFamily="2" charset="0"/>
              </a:rPr>
              <a:t>Pokidysheva</a:t>
            </a:r>
            <a:r>
              <a:rPr lang="en-US" sz="2000" dirty="0">
                <a:latin typeface="Helvetica" pitchFamily="2" charset="0"/>
              </a:rPr>
              <a:t> and          the Hudson lab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" pitchFamily="2" charset="0"/>
              </a:rPr>
              <a:t>Dr. Susan Allison</a:t>
            </a:r>
          </a:p>
          <a:p>
            <a:pPr marL="457200" lvl="1" indent="0">
              <a:buNone/>
            </a:pPr>
            <a:endParaRPr lang="en-US" sz="2000" dirty="0">
              <a:latin typeface="Helvetica" pitchFamily="2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0B9BFA-F72F-704E-8511-C6E5824A900A}"/>
              </a:ext>
            </a:extLst>
          </p:cNvPr>
          <p:cNvSpPr txBox="1">
            <a:spLocks/>
          </p:cNvSpPr>
          <p:nvPr/>
        </p:nvSpPr>
        <p:spPr>
          <a:xfrm>
            <a:off x="423530" y="791497"/>
            <a:ext cx="4008170" cy="1099523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E662F-8E8E-9747-B56F-5CD0CBAF8982}"/>
              </a:ext>
            </a:extLst>
          </p:cNvPr>
          <p:cNvSpPr/>
          <p:nvPr/>
        </p:nvSpPr>
        <p:spPr>
          <a:xfrm>
            <a:off x="423530" y="668661"/>
            <a:ext cx="4008169" cy="134021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A2B9D-F11A-334B-84E4-C9239B93D712}"/>
              </a:ext>
            </a:extLst>
          </p:cNvPr>
          <p:cNvSpPr/>
          <p:nvPr/>
        </p:nvSpPr>
        <p:spPr>
          <a:xfrm>
            <a:off x="316902" y="668661"/>
            <a:ext cx="154321" cy="122235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4F4569F-A6EE-A34F-B318-BFBCDE3D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86" y="0"/>
            <a:ext cx="7494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8957-ADA6-144C-8F56-4A0B6622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53" y="365126"/>
            <a:ext cx="10167295" cy="1123129"/>
          </a:xfrm>
          <a:solidFill>
            <a:srgbClr val="6DA688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F5BFFE-6C4D-4E4B-ACAC-6E2E39441B1F}"/>
              </a:ext>
            </a:extLst>
          </p:cNvPr>
          <p:cNvSpPr/>
          <p:nvPr/>
        </p:nvSpPr>
        <p:spPr>
          <a:xfrm>
            <a:off x="2091558" y="567559"/>
            <a:ext cx="9262241" cy="112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7DDCC-EBD5-F943-B708-ED3A89831C1E}"/>
              </a:ext>
            </a:extLst>
          </p:cNvPr>
          <p:cNvSpPr/>
          <p:nvPr/>
        </p:nvSpPr>
        <p:spPr>
          <a:xfrm>
            <a:off x="332388" y="365123"/>
            <a:ext cx="1011621" cy="112312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81403C7-B6AC-AB4E-85A2-AC66F8C5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927" y="1493113"/>
            <a:ext cx="8354146" cy="5364887"/>
          </a:xfr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F185F3-8B25-9147-8ACC-99F49DD75865}"/>
              </a:ext>
            </a:extLst>
          </p:cNvPr>
          <p:cNvCxnSpPr/>
          <p:nvPr/>
        </p:nvCxnSpPr>
        <p:spPr>
          <a:xfrm>
            <a:off x="3426327" y="3550624"/>
            <a:ext cx="51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6264B8B-E4B9-0E4A-9071-D2C94489B482}"/>
              </a:ext>
            </a:extLst>
          </p:cNvPr>
          <p:cNvSpPr/>
          <p:nvPr/>
        </p:nvSpPr>
        <p:spPr>
          <a:xfrm>
            <a:off x="3901340" y="352523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015006-856C-1345-B8F9-C12EE4DD014B}"/>
              </a:ext>
            </a:extLst>
          </p:cNvPr>
          <p:cNvCxnSpPr/>
          <p:nvPr/>
        </p:nvCxnSpPr>
        <p:spPr>
          <a:xfrm>
            <a:off x="3426327" y="3865746"/>
            <a:ext cx="51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C6C99DB-B952-094D-9442-F9F210E81F9C}"/>
              </a:ext>
            </a:extLst>
          </p:cNvPr>
          <p:cNvSpPr/>
          <p:nvPr/>
        </p:nvSpPr>
        <p:spPr>
          <a:xfrm>
            <a:off x="3901340" y="38428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CC86F0-7D55-004E-99A8-FE474D393678}"/>
              </a:ext>
            </a:extLst>
          </p:cNvPr>
          <p:cNvCxnSpPr>
            <a:cxnSpLocks/>
          </p:cNvCxnSpPr>
          <p:nvPr/>
        </p:nvCxnSpPr>
        <p:spPr>
          <a:xfrm>
            <a:off x="3717005" y="3210712"/>
            <a:ext cx="200101" cy="1914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7BE53FA-FA33-D043-B0AC-9D64C428F256}"/>
              </a:ext>
            </a:extLst>
          </p:cNvPr>
          <p:cNvSpPr/>
          <p:nvPr/>
        </p:nvSpPr>
        <p:spPr>
          <a:xfrm rot="1373600">
            <a:off x="3894247" y="33806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E53633-7EF1-3841-9A7E-497C42C48A46}"/>
              </a:ext>
            </a:extLst>
          </p:cNvPr>
          <p:cNvCxnSpPr>
            <a:cxnSpLocks/>
          </p:cNvCxnSpPr>
          <p:nvPr/>
        </p:nvCxnSpPr>
        <p:spPr>
          <a:xfrm>
            <a:off x="3463764" y="3211110"/>
            <a:ext cx="253241" cy="2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DE0C04-4E95-E34E-8F41-FADB1DC5F190}"/>
              </a:ext>
            </a:extLst>
          </p:cNvPr>
          <p:cNvSpPr txBox="1"/>
          <p:nvPr/>
        </p:nvSpPr>
        <p:spPr>
          <a:xfrm>
            <a:off x="2707037" y="3087601"/>
            <a:ext cx="831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Dura mater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146DB1-FF8C-9946-AA46-1DBCE995EC4D}"/>
              </a:ext>
            </a:extLst>
          </p:cNvPr>
          <p:cNvSpPr txBox="1"/>
          <p:nvPr/>
        </p:nvSpPr>
        <p:spPr>
          <a:xfrm>
            <a:off x="2753985" y="3434860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Arachnoid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DC9648-C926-4547-85C6-D3EDE3E9CD0F}"/>
              </a:ext>
            </a:extLst>
          </p:cNvPr>
          <p:cNvSpPr txBox="1"/>
          <p:nvPr/>
        </p:nvSpPr>
        <p:spPr>
          <a:xfrm>
            <a:off x="2781236" y="3742636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Pia mater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59AE3938-D79D-3848-8FC4-EBEE1E6E7749}"/>
              </a:ext>
            </a:extLst>
          </p:cNvPr>
          <p:cNvSpPr/>
          <p:nvPr/>
        </p:nvSpPr>
        <p:spPr>
          <a:xfrm>
            <a:off x="2628097" y="3202661"/>
            <a:ext cx="144034" cy="66308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355FC6-925B-2040-B4D3-4FA9C9C6BA79}"/>
              </a:ext>
            </a:extLst>
          </p:cNvPr>
          <p:cNvSpPr txBox="1"/>
          <p:nvPr/>
        </p:nvSpPr>
        <p:spPr>
          <a:xfrm>
            <a:off x="1979842" y="3411092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Meninges</a:t>
            </a:r>
          </a:p>
        </p:txBody>
      </p:sp>
    </p:spTree>
    <p:extLst>
      <p:ext uri="{BB962C8B-B14F-4D97-AF65-F5344CB8AC3E}">
        <p14:creationId xmlns:p14="http://schemas.microsoft.com/office/powerpoint/2010/main" val="14681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30" grpId="0"/>
      <p:bldP spid="31" grpId="0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079A-4C1F-BF49-A3CE-5D0964B4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22" y="3051544"/>
            <a:ext cx="10139156" cy="1123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Jedi-1 expressing arachnoid cells actively engulf beads, which mimic apoptotic cells</a:t>
            </a: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CBFD43-B154-E043-B5DF-DED342B26B32}"/>
              </a:ext>
            </a:extLst>
          </p:cNvPr>
          <p:cNvSpPr txBox="1">
            <a:spLocks/>
          </p:cNvSpPr>
          <p:nvPr/>
        </p:nvSpPr>
        <p:spPr>
          <a:xfrm>
            <a:off x="1496622" y="367076"/>
            <a:ext cx="9975910" cy="1219375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A73F7-789E-874C-8726-E59F370BF2FD}"/>
              </a:ext>
            </a:extLst>
          </p:cNvPr>
          <p:cNvSpPr/>
          <p:nvPr/>
        </p:nvSpPr>
        <p:spPr>
          <a:xfrm>
            <a:off x="321755" y="367075"/>
            <a:ext cx="1011621" cy="1219375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C83F02-8931-5F4A-BEBF-1D7A109C66A3}"/>
              </a:ext>
            </a:extLst>
          </p:cNvPr>
          <p:cNvSpPr txBox="1">
            <a:spLocks/>
          </p:cNvSpPr>
          <p:nvPr/>
        </p:nvSpPr>
        <p:spPr>
          <a:xfrm rot="16200000">
            <a:off x="-1663262" y="2185522"/>
            <a:ext cx="5213131" cy="1325562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A05A4-7CD7-D148-A641-6FE26CC6C592}"/>
              </a:ext>
            </a:extLst>
          </p:cNvPr>
          <p:cNvSpPr/>
          <p:nvPr/>
        </p:nvSpPr>
        <p:spPr>
          <a:xfrm>
            <a:off x="2091558" y="567559"/>
            <a:ext cx="9262241" cy="112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3962D-CFEE-3447-B0E3-7A18B18A107C}"/>
              </a:ext>
            </a:extLst>
          </p:cNvPr>
          <p:cNvSpPr/>
          <p:nvPr/>
        </p:nvSpPr>
        <p:spPr>
          <a:xfrm rot="16200000">
            <a:off x="437493" y="5447670"/>
            <a:ext cx="1011621" cy="1325563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D9E0FF-DA74-8247-9569-F7BA2EF7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65" y="51380"/>
            <a:ext cx="3726137" cy="1066203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85E79C9B-674D-2548-A86E-D80101EFF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84" y="1028351"/>
            <a:ext cx="3080836" cy="4256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2501B4-02FB-A346-8327-68180457E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464" y="3444306"/>
            <a:ext cx="2025149" cy="622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66D472-5AC8-2843-850D-68D129ACD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382" y="3450643"/>
            <a:ext cx="2034728" cy="6163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9931AAD-9B78-1049-BC02-6EAA89BE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802" y="4045430"/>
            <a:ext cx="2034729" cy="2903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7A4326-BA66-0A4C-9115-F7426CB0F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3464" y="4069466"/>
            <a:ext cx="2034729" cy="29035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FAB7AF04-4600-924C-AB56-C36B223CD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984" y="1841713"/>
            <a:ext cx="2249758" cy="90087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A52FBA7-DBD7-B447-82E6-3E296F09A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4733" y="1498885"/>
            <a:ext cx="1560981" cy="3951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1302FB8-86BF-5B47-A5A9-37CB785661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8236" y="1511345"/>
            <a:ext cx="1958275" cy="382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DF1DA59-F7BD-E047-83E6-4E90A68E1A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5649" y="1938153"/>
            <a:ext cx="1560981" cy="25933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54FEB70-0C7E-894C-82F3-F091F782ED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744" y="2174871"/>
            <a:ext cx="1662961" cy="1690223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48E230-3389-6C44-84BA-FBC6D4837C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0997" y="4418910"/>
            <a:ext cx="2030481" cy="71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F07CC-10A4-5743-8063-36C03382219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3202"/>
          <a:stretch/>
        </p:blipFill>
        <p:spPr>
          <a:xfrm>
            <a:off x="2063137" y="4335444"/>
            <a:ext cx="1988378" cy="2091982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F92EABA-426D-5948-9734-19669BBD80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7144" y="1894069"/>
            <a:ext cx="2445415" cy="1158065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B99D53-A597-364B-A570-F9E40E7C7A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2862" y="394247"/>
            <a:ext cx="751195" cy="6546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61AE60-EE55-3549-BBBF-509CD901368B}"/>
              </a:ext>
            </a:extLst>
          </p:cNvPr>
          <p:cNvSpPr txBox="1"/>
          <p:nvPr/>
        </p:nvSpPr>
        <p:spPr>
          <a:xfrm>
            <a:off x="9841648" y="103237"/>
            <a:ext cx="2033620" cy="276999"/>
          </a:xfrm>
          <a:prstGeom prst="rect">
            <a:avLst/>
          </a:prstGeom>
          <a:solidFill>
            <a:srgbClr val="D7FDED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 Dorsal-ventral cryosection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B77AA-BAED-CD4C-BBE7-D3F4F5F0F7F2}"/>
              </a:ext>
            </a:extLst>
          </p:cNvPr>
          <p:cNvSpPr txBox="1"/>
          <p:nvPr/>
        </p:nvSpPr>
        <p:spPr>
          <a:xfrm>
            <a:off x="9880997" y="1511345"/>
            <a:ext cx="1958275" cy="307777"/>
          </a:xfrm>
          <a:prstGeom prst="rect">
            <a:avLst/>
          </a:prstGeom>
          <a:solidFill>
            <a:srgbClr val="D7FDED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Immunohistochemistry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1E9101-3D4F-3941-9CA7-0A9E596669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9460" y="2857525"/>
            <a:ext cx="1890806" cy="500507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87D72892-719E-2F4A-A7B2-5A7C455D88F5}"/>
              </a:ext>
            </a:extLst>
          </p:cNvPr>
          <p:cNvSpPr/>
          <p:nvPr/>
        </p:nvSpPr>
        <p:spPr>
          <a:xfrm>
            <a:off x="10810253" y="1129123"/>
            <a:ext cx="96412" cy="2629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6DE09598-C738-C445-860E-F195616E675C}"/>
              </a:ext>
            </a:extLst>
          </p:cNvPr>
          <p:cNvSpPr/>
          <p:nvPr/>
        </p:nvSpPr>
        <p:spPr>
          <a:xfrm>
            <a:off x="10810253" y="3256471"/>
            <a:ext cx="96412" cy="5005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03DE2-B3EE-9A4B-9DE1-80A21878B836}"/>
              </a:ext>
            </a:extLst>
          </p:cNvPr>
          <p:cNvSpPr txBox="1"/>
          <p:nvPr/>
        </p:nvSpPr>
        <p:spPr>
          <a:xfrm>
            <a:off x="10591772" y="4274971"/>
            <a:ext cx="541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Helvetica" pitchFamily="2" charset="0"/>
              </a:rPr>
              <a:t>Control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CC482F-5F00-0C4A-BA38-12BC47AE9873}"/>
              </a:ext>
            </a:extLst>
          </p:cNvPr>
          <p:cNvSpPr txBox="1"/>
          <p:nvPr/>
        </p:nvSpPr>
        <p:spPr>
          <a:xfrm>
            <a:off x="11256684" y="4268167"/>
            <a:ext cx="460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  <a:latin typeface="Helvetica" pitchFamily="2" charset="0"/>
              </a:rPr>
              <a:t>Raldh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0AC6C0-120C-4842-A15E-39536BC5FEC8}"/>
              </a:ext>
            </a:extLst>
          </p:cNvPr>
          <p:cNvSpPr txBox="1"/>
          <p:nvPr/>
        </p:nvSpPr>
        <p:spPr>
          <a:xfrm>
            <a:off x="10692817" y="5133213"/>
            <a:ext cx="541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  <a:latin typeface="Helvetica" pitchFamily="2" charset="0"/>
              </a:rPr>
              <a:t>P75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2AFACA-5F26-AF40-829E-581FC12CF95F}"/>
              </a:ext>
            </a:extLst>
          </p:cNvPr>
          <p:cNvSpPr txBox="1"/>
          <p:nvPr/>
        </p:nvSpPr>
        <p:spPr>
          <a:xfrm>
            <a:off x="11256684" y="5131138"/>
            <a:ext cx="494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  <a:latin typeface="Helvetica" pitchFamily="2" charset="0"/>
              </a:rPr>
              <a:t>Foxc2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CB1378-C9D2-704C-90F8-F49C909EB2D5}"/>
              </a:ext>
            </a:extLst>
          </p:cNvPr>
          <p:cNvSpPr txBox="1"/>
          <p:nvPr/>
        </p:nvSpPr>
        <p:spPr>
          <a:xfrm>
            <a:off x="9943670" y="4418910"/>
            <a:ext cx="53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P5 WT</a:t>
            </a:r>
          </a:p>
          <a:p>
            <a:pPr algn="ctr"/>
            <a:r>
              <a:rPr lang="en-US" sz="900" dirty="0">
                <a:latin typeface="Helvetica" pitchFamily="2" charset="0"/>
              </a:rPr>
              <a:t>Brain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1427EBD-7906-7F41-B840-486D811DC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266" y="4045092"/>
            <a:ext cx="2034729" cy="2903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D3BBCA-EBFF-784A-BA3A-A161CF749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268" t="-428" b="-1"/>
          <a:stretch/>
        </p:blipFill>
        <p:spPr>
          <a:xfrm>
            <a:off x="2458034" y="4043290"/>
            <a:ext cx="1458816" cy="305270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1F6FFDB3-E8A0-B84F-B583-6EF15D261FA9}"/>
              </a:ext>
            </a:extLst>
          </p:cNvPr>
          <p:cNvSpPr/>
          <p:nvPr/>
        </p:nvSpPr>
        <p:spPr>
          <a:xfrm flipH="1">
            <a:off x="3117998" y="4913680"/>
            <a:ext cx="286814" cy="691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F267BE-D9C8-F547-9D58-358F2FF7C2C8}"/>
              </a:ext>
            </a:extLst>
          </p:cNvPr>
          <p:cNvSpPr txBox="1"/>
          <p:nvPr/>
        </p:nvSpPr>
        <p:spPr>
          <a:xfrm>
            <a:off x="2087207" y="4811640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~130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1A32FA-C666-1B48-91ED-902BD0AE1F00}"/>
              </a:ext>
            </a:extLst>
          </p:cNvPr>
          <p:cNvSpPr txBox="1"/>
          <p:nvPr/>
        </p:nvSpPr>
        <p:spPr>
          <a:xfrm>
            <a:off x="2099610" y="5135214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~100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927035-DBE5-FC4B-BE06-E42BD2A12E3B}"/>
              </a:ext>
            </a:extLst>
          </p:cNvPr>
          <p:cNvSpPr txBox="1"/>
          <p:nvPr/>
        </p:nvSpPr>
        <p:spPr>
          <a:xfrm>
            <a:off x="2099610" y="5392084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~70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DBB620-2F96-4843-86F5-20912B357056}"/>
              </a:ext>
            </a:extLst>
          </p:cNvPr>
          <p:cNvSpPr txBox="1"/>
          <p:nvPr/>
        </p:nvSpPr>
        <p:spPr>
          <a:xfrm>
            <a:off x="2110423" y="5806046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~55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FBE13C-2A84-9144-ACF1-7FCB099461A4}"/>
              </a:ext>
            </a:extLst>
          </p:cNvPr>
          <p:cNvSpPr txBox="1"/>
          <p:nvPr/>
        </p:nvSpPr>
        <p:spPr>
          <a:xfrm>
            <a:off x="2099610" y="4466141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~250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2A266-11F1-2B4F-B741-74AC0ECFB273}"/>
              </a:ext>
            </a:extLst>
          </p:cNvPr>
          <p:cNvSpPr txBox="1"/>
          <p:nvPr/>
        </p:nvSpPr>
        <p:spPr>
          <a:xfrm>
            <a:off x="3356609" y="4844052"/>
            <a:ext cx="957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Helvetica" pitchFamily="2" charset="0"/>
              </a:rPr>
              <a:t>Jedi-1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78928-7999-3940-943C-E090A3B9A0DE}"/>
              </a:ext>
            </a:extLst>
          </p:cNvPr>
          <p:cNvSpPr txBox="1"/>
          <p:nvPr/>
        </p:nvSpPr>
        <p:spPr>
          <a:xfrm>
            <a:off x="5758733" y="5773395"/>
            <a:ext cx="47820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Helvetica" pitchFamily="2" charset="0"/>
              </a:rPr>
              <a:t>Raldh</a:t>
            </a:r>
            <a:r>
              <a:rPr lang="en-US" sz="1200" dirty="0">
                <a:latin typeface="Helvetica" pitchFamily="2" charset="0"/>
              </a:rPr>
              <a:t> – Arachnoid	</a:t>
            </a:r>
            <a:r>
              <a:rPr lang="en-US" sz="1200" dirty="0">
                <a:solidFill>
                  <a:srgbClr val="00B050"/>
                </a:solidFill>
                <a:latin typeface="Helvetica" pitchFamily="2" charset="0"/>
              </a:rPr>
              <a:t>Laminin/P75 </a:t>
            </a:r>
            <a:r>
              <a:rPr lang="en-US" sz="1200" dirty="0">
                <a:latin typeface="Helvetica" pitchFamily="2" charset="0"/>
              </a:rPr>
              <a:t>– Pia mater	</a:t>
            </a:r>
            <a:r>
              <a:rPr lang="en-US" sz="1200" dirty="0">
                <a:solidFill>
                  <a:srgbClr val="00B050"/>
                </a:solidFill>
                <a:latin typeface="Helvetica" pitchFamily="2" charset="0"/>
              </a:rPr>
              <a:t>Foxc2</a:t>
            </a:r>
            <a:r>
              <a:rPr lang="en-US" sz="1200" dirty="0">
                <a:latin typeface="Helvetica" pitchFamily="2" charset="0"/>
              </a:rPr>
              <a:t> – Dura mater</a:t>
            </a:r>
          </a:p>
          <a:p>
            <a:endParaRPr lang="en-US" sz="105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B17F6-365A-7741-821D-953A3ED911BC}"/>
              </a:ext>
            </a:extLst>
          </p:cNvPr>
          <p:cNvSpPr txBox="1"/>
          <p:nvPr/>
        </p:nvSpPr>
        <p:spPr>
          <a:xfrm>
            <a:off x="2028332" y="3997823"/>
            <a:ext cx="56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Ladder</a:t>
            </a:r>
          </a:p>
          <a:p>
            <a:r>
              <a:rPr lang="en-US" sz="1000" dirty="0"/>
              <a:t>(kDa)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2F22E-CC81-3943-9702-7D5C3BE91FE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1503" y="4397933"/>
            <a:ext cx="2088963" cy="737281"/>
          </a:xfrm>
          <a:prstGeom prst="rect">
            <a:avLst/>
          </a:prstGeom>
        </p:spPr>
      </p:pic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C19BA7C3-BA02-F647-8AF6-0F1081741F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84495" y="4422388"/>
            <a:ext cx="2221399" cy="10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37" grpId="0" animBg="1"/>
      <p:bldP spid="21" grpId="0"/>
      <p:bldP spid="40" grpId="0"/>
      <p:bldP spid="41" grpId="0"/>
      <p:bldP spid="44" grpId="0"/>
      <p:bldP spid="46" grpId="0"/>
      <p:bldP spid="24" grpId="0" animBg="1"/>
      <p:bldP spid="57" grpId="0"/>
      <p:bldP spid="58" grpId="0"/>
      <p:bldP spid="59" grpId="0"/>
      <p:bldP spid="60" grpId="0"/>
      <p:bldP spid="61" grpId="0"/>
      <p:bldP spid="62" grpId="0"/>
      <p:bldP spid="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C0B33D-8C9D-5846-9DC3-A2E5CFE36420}"/>
              </a:ext>
            </a:extLst>
          </p:cNvPr>
          <p:cNvSpPr txBox="1">
            <a:spLocks/>
          </p:cNvSpPr>
          <p:nvPr/>
        </p:nvSpPr>
        <p:spPr>
          <a:xfrm>
            <a:off x="1496620" y="222615"/>
            <a:ext cx="10362990" cy="1123129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5F7DC-8660-0349-B4A0-1EF6EA32E657}"/>
              </a:ext>
            </a:extLst>
          </p:cNvPr>
          <p:cNvSpPr/>
          <p:nvPr/>
        </p:nvSpPr>
        <p:spPr>
          <a:xfrm>
            <a:off x="332388" y="222615"/>
            <a:ext cx="1011621" cy="112312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35D9B-2DD9-E746-8D92-9973C5B79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07"/>
          <a:stretch/>
        </p:blipFill>
        <p:spPr>
          <a:xfrm>
            <a:off x="332388" y="2527103"/>
            <a:ext cx="3647603" cy="3017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91D2-A339-B049-A266-49BBBAB2171D}"/>
              </a:ext>
            </a:extLst>
          </p:cNvPr>
          <p:cNvSpPr txBox="1"/>
          <p:nvPr/>
        </p:nvSpPr>
        <p:spPr>
          <a:xfrm>
            <a:off x="1142871" y="1636054"/>
            <a:ext cx="6776930" cy="42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Helvetica" pitchFamily="2" charset="0"/>
              </a:rPr>
              <a:t>Immunohistochemistry – P5 mouse brain cryosection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94492-0CF8-9348-98EC-34784379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07"/>
          <a:stretch/>
        </p:blipFill>
        <p:spPr>
          <a:xfrm>
            <a:off x="4272199" y="2532025"/>
            <a:ext cx="3647602" cy="3012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005C9-1965-804D-9BEE-06B76402F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07"/>
          <a:stretch/>
        </p:blipFill>
        <p:spPr>
          <a:xfrm>
            <a:off x="8212009" y="2527103"/>
            <a:ext cx="3647601" cy="3024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97D49-4EDD-F847-B67A-844FB2618447}"/>
              </a:ext>
            </a:extLst>
          </p:cNvPr>
          <p:cNvSpPr txBox="1"/>
          <p:nvPr/>
        </p:nvSpPr>
        <p:spPr>
          <a:xfrm>
            <a:off x="1799493" y="5670930"/>
            <a:ext cx="713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Raldh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5BABF-A0C3-F345-A8ED-B9A54E727A45}"/>
              </a:ext>
            </a:extLst>
          </p:cNvPr>
          <p:cNvSpPr txBox="1"/>
          <p:nvPr/>
        </p:nvSpPr>
        <p:spPr>
          <a:xfrm>
            <a:off x="5809853" y="5670930"/>
            <a:ext cx="57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P75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507F2-8EC2-E342-B858-309B6E45D097}"/>
              </a:ext>
            </a:extLst>
          </p:cNvPr>
          <p:cNvSpPr txBox="1"/>
          <p:nvPr/>
        </p:nvSpPr>
        <p:spPr>
          <a:xfrm>
            <a:off x="9656094" y="5670930"/>
            <a:ext cx="7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Foxc2</a:t>
            </a:r>
          </a:p>
        </p:txBody>
      </p:sp>
    </p:spTree>
    <p:extLst>
      <p:ext uri="{BB962C8B-B14F-4D97-AF65-F5344CB8AC3E}">
        <p14:creationId xmlns:p14="http://schemas.microsoft.com/office/powerpoint/2010/main" val="278910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89B133-07E7-F34F-8C49-671EC1CE27C7}"/>
              </a:ext>
            </a:extLst>
          </p:cNvPr>
          <p:cNvSpPr txBox="1">
            <a:spLocks/>
          </p:cNvSpPr>
          <p:nvPr/>
        </p:nvSpPr>
        <p:spPr>
          <a:xfrm>
            <a:off x="1496620" y="222615"/>
            <a:ext cx="10276008" cy="1123129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2C7C9-9223-1B40-AF91-EFEE94FCA03B}"/>
              </a:ext>
            </a:extLst>
          </p:cNvPr>
          <p:cNvSpPr/>
          <p:nvPr/>
        </p:nvSpPr>
        <p:spPr>
          <a:xfrm>
            <a:off x="332388" y="222615"/>
            <a:ext cx="1011621" cy="112312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DF32F183-14C8-2C46-976F-76F89B38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87" y="4366288"/>
            <a:ext cx="3053260" cy="2088838"/>
          </a:xfrm>
          <a:prstGeom prst="rect">
            <a:avLst/>
          </a:prstGeom>
        </p:spPr>
      </p:pic>
      <p:pic>
        <p:nvPicPr>
          <p:cNvPr id="10" name="Picture 9" descr="A picture containing indoor, outdoor object, night sky&#10;&#10;Description automatically generated">
            <a:extLst>
              <a:ext uri="{FF2B5EF4-FFF2-40B4-BE49-F238E27FC236}">
                <a16:creationId xmlns:a16="http://schemas.microsoft.com/office/drawing/2014/main" id="{407A5506-B4B6-2D4A-8F80-DBDA1368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783" y="1947326"/>
            <a:ext cx="3057290" cy="2043201"/>
          </a:xfrm>
          <a:prstGeom prst="rect">
            <a:avLst/>
          </a:prstGeom>
        </p:spPr>
      </p:pic>
      <p:pic>
        <p:nvPicPr>
          <p:cNvPr id="12" name="Picture 11" descr="A picture containing indoor, night sky&#10;&#10;Description automatically generated">
            <a:extLst>
              <a:ext uri="{FF2B5EF4-FFF2-40B4-BE49-F238E27FC236}">
                <a16:creationId xmlns:a16="http://schemas.microsoft.com/office/drawing/2014/main" id="{E0D5E591-A3B7-6240-88CC-5F81A45E3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87" y="1947327"/>
            <a:ext cx="3055427" cy="20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2C214A-21B3-4348-9400-0A1C01707CF0}"/>
              </a:ext>
            </a:extLst>
          </p:cNvPr>
          <p:cNvSpPr txBox="1"/>
          <p:nvPr/>
        </p:nvSpPr>
        <p:spPr>
          <a:xfrm>
            <a:off x="1316591" y="6455126"/>
            <a:ext cx="141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Raldh</a:t>
            </a:r>
            <a:r>
              <a:rPr lang="en-US" sz="1600" dirty="0">
                <a:latin typeface="Helvetica" pitchFamily="2" charset="0"/>
              </a:rPr>
              <a:t> + 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Jedi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74FAE-B323-FC48-8FD3-FF10F47C6D6F}"/>
              </a:ext>
            </a:extLst>
          </p:cNvPr>
          <p:cNvSpPr txBox="1"/>
          <p:nvPr/>
        </p:nvSpPr>
        <p:spPr>
          <a:xfrm>
            <a:off x="4066172" y="4366288"/>
            <a:ext cx="141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A967D-EE3C-204B-BE5D-6E1275FC942B}"/>
              </a:ext>
            </a:extLst>
          </p:cNvPr>
          <p:cNvSpPr txBox="1"/>
          <p:nvPr/>
        </p:nvSpPr>
        <p:spPr>
          <a:xfrm>
            <a:off x="1195168" y="3990527"/>
            <a:ext cx="15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Laminin</a:t>
            </a:r>
            <a:r>
              <a:rPr lang="en-US" sz="1600" dirty="0">
                <a:latin typeface="Helvetica" pitchFamily="2" charset="0"/>
              </a:rPr>
              <a:t> + 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Jedi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F05A-8D48-D647-920C-8ED11CBB1903}"/>
              </a:ext>
            </a:extLst>
          </p:cNvPr>
          <p:cNvSpPr txBox="1"/>
          <p:nvPr/>
        </p:nvSpPr>
        <p:spPr>
          <a:xfrm>
            <a:off x="4581215" y="3990527"/>
            <a:ext cx="15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Foxc2</a:t>
            </a:r>
            <a:r>
              <a:rPr lang="en-US" sz="1600" dirty="0">
                <a:latin typeface="Helvetica" pitchFamily="2" charset="0"/>
              </a:rPr>
              <a:t> + 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Jedi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279864-915B-E440-80DB-009A8D0C2316}"/>
              </a:ext>
            </a:extLst>
          </p:cNvPr>
          <p:cNvSpPr txBox="1"/>
          <p:nvPr/>
        </p:nvSpPr>
        <p:spPr>
          <a:xfrm>
            <a:off x="673679" y="1524623"/>
            <a:ext cx="6260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latin typeface="Helvetica" pitchFamily="2" charset="0"/>
              </a:rPr>
              <a:t>Immunocytochemistry – Meningeal marker + Jedi marker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2BCE4-1B21-7649-A596-FD2E4520E431}"/>
              </a:ext>
            </a:extLst>
          </p:cNvPr>
          <p:cNvSpPr txBox="1"/>
          <p:nvPr/>
        </p:nvSpPr>
        <p:spPr>
          <a:xfrm>
            <a:off x="4176766" y="4714444"/>
            <a:ext cx="2051824" cy="1173463"/>
          </a:xfrm>
          <a:prstGeom prst="rect">
            <a:avLst/>
          </a:prstGeom>
          <a:solidFill>
            <a:srgbClr val="D7FDED">
              <a:alpha val="9058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Helvetica" pitchFamily="2" charset="0"/>
              </a:rPr>
              <a:t>Legend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Helvetica" pitchFamily="2" charset="0"/>
              </a:rPr>
              <a:t>Blue</a:t>
            </a:r>
            <a:r>
              <a:rPr lang="en-US" sz="1200" dirty="0">
                <a:latin typeface="Helvetica" pitchFamily="2" charset="0"/>
              </a:rPr>
              <a:t> – Nuclei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B050"/>
                </a:solidFill>
                <a:latin typeface="Helvetica" pitchFamily="2" charset="0"/>
              </a:rPr>
              <a:t>Green</a:t>
            </a:r>
            <a:r>
              <a:rPr lang="en-US" sz="1200" dirty="0">
                <a:latin typeface="Helvetica" pitchFamily="2" charset="0"/>
              </a:rPr>
              <a:t> – Meningeal marker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FF0000"/>
                </a:solidFill>
                <a:latin typeface="Helvetica" pitchFamily="2" charset="0"/>
              </a:rPr>
              <a:t>Red</a:t>
            </a:r>
            <a:r>
              <a:rPr lang="en-US" sz="1200" dirty="0">
                <a:latin typeface="Helvetica" pitchFamily="2" charset="0"/>
              </a:rPr>
              <a:t> – Jedi marker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9B0F9-1065-904E-8ACF-E510EC078B28}"/>
              </a:ext>
            </a:extLst>
          </p:cNvPr>
          <p:cNvSpPr txBox="1"/>
          <p:nvPr/>
        </p:nvSpPr>
        <p:spPr>
          <a:xfrm>
            <a:off x="9203142" y="5108163"/>
            <a:ext cx="713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itchFamily="2" charset="0"/>
              </a:rPr>
              <a:t>Raldh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A9A950-8E4E-B940-B136-E075F57ECF99}"/>
              </a:ext>
            </a:extLst>
          </p:cNvPr>
          <p:cNvSpPr txBox="1"/>
          <p:nvPr/>
        </p:nvSpPr>
        <p:spPr>
          <a:xfrm>
            <a:off x="8215557" y="1516184"/>
            <a:ext cx="268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latin typeface="Helvetica" pitchFamily="2" charset="0"/>
              </a:rPr>
              <a:t>ICC – Meningeal marker</a:t>
            </a:r>
          </a:p>
        </p:txBody>
      </p:sp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E5AA0D0-D348-1B49-8D3C-3938AD92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768" y="1947327"/>
            <a:ext cx="4599545" cy="30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707C8C-C589-AB4D-BD40-648F5AEB5782}"/>
              </a:ext>
            </a:extLst>
          </p:cNvPr>
          <p:cNvSpPr txBox="1">
            <a:spLocks/>
          </p:cNvSpPr>
          <p:nvPr/>
        </p:nvSpPr>
        <p:spPr>
          <a:xfrm>
            <a:off x="1158949" y="365126"/>
            <a:ext cx="4816549" cy="1123129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C99C06-CC58-214F-9F17-83A22E8CCDAE}"/>
              </a:ext>
            </a:extLst>
          </p:cNvPr>
          <p:cNvSpPr/>
          <p:nvPr/>
        </p:nvSpPr>
        <p:spPr>
          <a:xfrm>
            <a:off x="332388" y="365123"/>
            <a:ext cx="752133" cy="112312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45CDF-81FE-0A47-90ED-27FB8287DC19}"/>
              </a:ext>
            </a:extLst>
          </p:cNvPr>
          <p:cNvSpPr/>
          <p:nvPr/>
        </p:nvSpPr>
        <p:spPr>
          <a:xfrm>
            <a:off x="6216504" y="365122"/>
            <a:ext cx="752133" cy="1123129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C07C70-49F7-FD47-BB96-68906BB64848}"/>
              </a:ext>
            </a:extLst>
          </p:cNvPr>
          <p:cNvSpPr txBox="1">
            <a:spLocks/>
          </p:cNvSpPr>
          <p:nvPr/>
        </p:nvSpPr>
        <p:spPr>
          <a:xfrm>
            <a:off x="7043063" y="365122"/>
            <a:ext cx="4816549" cy="1123129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0BC20-57FD-4B43-8F96-7AA1B5782D96}"/>
              </a:ext>
            </a:extLst>
          </p:cNvPr>
          <p:cNvSpPr txBox="1"/>
          <p:nvPr/>
        </p:nvSpPr>
        <p:spPr>
          <a:xfrm>
            <a:off x="791738" y="1788086"/>
            <a:ext cx="530426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Jedi protein was detected in the meninges by western blotting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>
                <a:latin typeface="Helvetica" pitchFamily="2" charset="0"/>
              </a:rPr>
              <a:t>Immunostaining for the meningeal markers – Laminin, P75 and Foxc2 did not work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>
                <a:latin typeface="Helvetica" pitchFamily="2" charset="0"/>
              </a:rPr>
              <a:t>Immunostaining for the Jedi marker did not work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>
                <a:latin typeface="Helvetica" pitchFamily="2" charset="0"/>
              </a:rPr>
              <a:t>Immunostaining for the arachnoid cells with Raldh did work and many of the cells in the culture were labeled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2BD07-F9B9-BF4A-BA8E-0FF736BD186C}"/>
              </a:ext>
            </a:extLst>
          </p:cNvPr>
          <p:cNvSpPr txBox="1"/>
          <p:nvPr/>
        </p:nvSpPr>
        <p:spPr>
          <a:xfrm>
            <a:off x="6701091" y="1788086"/>
            <a:ext cx="46991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Need more optimization of the protocols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Bead assay + Meningeal marker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Meningeal marker + Jedi marker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Jedi marker + bead assay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Characterize engulfed material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TUNEL staining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Helvetica" pitchFamily="2" charset="0"/>
              </a:rPr>
              <a:t>β-amyloid</a:t>
            </a:r>
            <a:r>
              <a:rPr lang="en-US" dirty="0">
                <a:latin typeface="Helvetica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F9BB17B-82CC-4F4C-A7A2-AE3C660A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834" y="837025"/>
            <a:ext cx="9371166" cy="60209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465E44-1EB6-504A-BBE3-67E0ABF3E697}"/>
              </a:ext>
            </a:extLst>
          </p:cNvPr>
          <p:cNvSpPr txBox="1">
            <a:spLocks/>
          </p:cNvSpPr>
          <p:nvPr/>
        </p:nvSpPr>
        <p:spPr>
          <a:xfrm>
            <a:off x="1148316" y="237535"/>
            <a:ext cx="4816549" cy="910781"/>
          </a:xfrm>
          <a:prstGeom prst="rect">
            <a:avLst/>
          </a:prstGeom>
          <a:solidFill>
            <a:srgbClr val="6DA68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78706-EFE2-FD49-80E1-F190F2C17FB6}"/>
              </a:ext>
            </a:extLst>
          </p:cNvPr>
          <p:cNvSpPr/>
          <p:nvPr/>
        </p:nvSpPr>
        <p:spPr>
          <a:xfrm>
            <a:off x="268593" y="237535"/>
            <a:ext cx="752133" cy="910781"/>
          </a:xfrm>
          <a:prstGeom prst="rect">
            <a:avLst/>
          </a:prstGeom>
          <a:solidFill>
            <a:srgbClr val="EAB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98389-7529-6942-B18E-D5C0D2BF5E65}"/>
              </a:ext>
            </a:extLst>
          </p:cNvPr>
          <p:cNvSpPr txBox="1"/>
          <p:nvPr/>
        </p:nvSpPr>
        <p:spPr>
          <a:xfrm>
            <a:off x="268593" y="1474705"/>
            <a:ext cx="3355956" cy="923330"/>
          </a:xfrm>
          <a:prstGeom prst="rect">
            <a:avLst/>
          </a:prstGeom>
          <a:noFill/>
          <a:ln w="28575">
            <a:solidFill>
              <a:srgbClr val="6DA6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Helvetica" pitchFamily="2" charset="0"/>
              </a:rPr>
              <a:t>Tenzin Wangmo</a:t>
            </a:r>
          </a:p>
          <a:p>
            <a:pPr algn="ctr"/>
            <a:r>
              <a:rPr lang="en-US" altLang="en-US" dirty="0">
                <a:latin typeface="Helvetica" pitchFamily="2" charset="0"/>
              </a:rPr>
              <a:t>Email : tenzinn199@gmail.com</a:t>
            </a:r>
          </a:p>
          <a:p>
            <a:pPr algn="ctr"/>
            <a:r>
              <a:rPr lang="en-US" altLang="en-US" dirty="0">
                <a:latin typeface="Helvetica" pitchFamily="2" charset="0"/>
              </a:rPr>
              <a:t>Contact : (859)302-4371</a:t>
            </a:r>
          </a:p>
        </p:txBody>
      </p:sp>
    </p:spTree>
    <p:extLst>
      <p:ext uri="{BB962C8B-B14F-4D97-AF65-F5344CB8AC3E}">
        <p14:creationId xmlns:p14="http://schemas.microsoft.com/office/powerpoint/2010/main" val="213930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5477</TotalTime>
  <Words>284</Words>
  <Application>Microsoft Macintosh PowerPoint</Application>
  <PresentationFormat>Widescreen</PresentationFormat>
  <Paragraphs>76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Helvetica</vt:lpstr>
      <vt:lpstr>Times New Roman</vt:lpstr>
      <vt:lpstr>Wingdings</vt:lpstr>
      <vt:lpstr>Office Theme</vt:lpstr>
      <vt:lpstr>Investigating the Phagocytic Role of Jedi-1 in the Meninges</vt:lpstr>
      <vt:lpstr>PowerPoint Presentation</vt:lpstr>
      <vt:lpstr>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Role of Jedi-1 in the Meninges</dc:title>
  <dc:creator>Tenzin Wangmo</dc:creator>
  <cp:lastModifiedBy>Tenzin Wangmo</cp:lastModifiedBy>
  <cp:revision>71</cp:revision>
  <dcterms:created xsi:type="dcterms:W3CDTF">2021-07-28T01:52:27Z</dcterms:created>
  <dcterms:modified xsi:type="dcterms:W3CDTF">2021-11-02T00:57:25Z</dcterms:modified>
</cp:coreProperties>
</file>